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90" r:id="rId3"/>
    <p:sldId id="299" r:id="rId4"/>
    <p:sldId id="269" r:id="rId5"/>
    <p:sldId id="301" r:id="rId6"/>
    <p:sldId id="303" r:id="rId7"/>
    <p:sldId id="291" r:id="rId8"/>
    <p:sldId id="300" r:id="rId9"/>
    <p:sldId id="304" r:id="rId10"/>
    <p:sldId id="270" r:id="rId11"/>
    <p:sldId id="276" r:id="rId12"/>
    <p:sldId id="295" r:id="rId13"/>
    <p:sldId id="263" r:id="rId14"/>
    <p:sldId id="324" r:id="rId15"/>
    <p:sldId id="306" r:id="rId16"/>
    <p:sldId id="298" r:id="rId17"/>
    <p:sldId id="307" r:id="rId18"/>
    <p:sldId id="308" r:id="rId19"/>
    <p:sldId id="297" r:id="rId20"/>
    <p:sldId id="280" r:id="rId21"/>
    <p:sldId id="310" r:id="rId22"/>
    <p:sldId id="315" r:id="rId23"/>
    <p:sldId id="316" r:id="rId24"/>
    <p:sldId id="317" r:id="rId25"/>
    <p:sldId id="313" r:id="rId26"/>
    <p:sldId id="323" r:id="rId27"/>
    <p:sldId id="314" r:id="rId28"/>
    <p:sldId id="318" r:id="rId29"/>
    <p:sldId id="319" r:id="rId30"/>
    <p:sldId id="320" r:id="rId31"/>
    <p:sldId id="321" r:id="rId32"/>
    <p:sldId id="32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76310-C196-0E98-2609-3C1EB586E344}" v="555" dt="2022-02-19T17:49:55.492"/>
    <p1510:client id="{2B6E58CD-F4F6-5A37-AED1-3FDF54DD2C9B}" v="734" dt="2022-02-12T08:25:01.086"/>
    <p1510:client id="{2DEA53A3-2740-C7D1-6CE5-C2B3F2DFBCAE}" v="33" dt="2022-02-20T08:12:23.741"/>
    <p1510:client id="{39BA3040-7D7E-D430-2E5F-683756CE6120}" v="20" dt="2022-02-24T18:04:06.635"/>
    <p1510:client id="{5621BBBF-0F46-AB0D-3C74-11DAC4BF34D4}" v="231" dt="2022-02-23T17:11:36.289"/>
    <p1510:client id="{60E2BA3E-A550-BF7C-2225-59D717557A73}" v="108" dt="2022-02-23T06:16:46.945"/>
    <p1510:client id="{94ABF23F-B7DD-97B0-2760-751FA82FAA01}" v="206" dt="2022-02-20T08:33:36.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6"/>
    <p:restoredTop sz="94703"/>
  </p:normalViewPr>
  <p:slideViewPr>
    <p:cSldViewPr snapToGrid="0" snapToObjects="1">
      <p:cViewPr varScale="1">
        <p:scale>
          <a:sx n="94" d="100"/>
          <a:sy n="94" d="100"/>
        </p:scale>
        <p:origin x="85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A13E8-57AA-4E58-9D62-CC2F71604146}" type="doc">
      <dgm:prSet loTypeId="urn:microsoft.com/office/officeart/2005/8/layout/vList2" loCatId="list" qsTypeId="urn:microsoft.com/office/officeart/2005/8/quickstyle/simple5" qsCatId="simple" csTypeId="urn:microsoft.com/office/officeart/2005/8/colors/colorful2" csCatId="colorful" phldr="1"/>
      <dgm:spPr/>
      <dgm:t>
        <a:bodyPr/>
        <a:lstStyle/>
        <a:p>
          <a:endParaRPr lang="en-US"/>
        </a:p>
      </dgm:t>
    </dgm:pt>
    <dgm:pt modelId="{03E8BBDA-1214-474B-9B7C-16A34ED722BB}">
      <dgm:prSet/>
      <dgm:spPr/>
      <dgm:t>
        <a:bodyPr/>
        <a:lstStyle/>
        <a:p>
          <a:r>
            <a:rPr lang="es-HN"/>
            <a:t>En la 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br>
            <a:rPr lang="es-HN"/>
          </a:br>
          <a:endParaRPr lang="en-HN"/>
        </a:p>
      </dgm:t>
    </dgm:pt>
    <dgm:pt modelId="{09057537-C9B3-ED41-999D-BE9A8296DBE2}" type="parTrans" cxnId="{D6D706E1-DAC2-CF43-BD08-757B67D75BA7}">
      <dgm:prSet/>
      <dgm:spPr/>
      <dgm:t>
        <a:bodyPr/>
        <a:lstStyle/>
        <a:p>
          <a:endParaRPr lang="en-US"/>
        </a:p>
      </dgm:t>
    </dgm:pt>
    <dgm:pt modelId="{FF043CF9-DB60-F849-BFB6-3E3D198CF7AE}" type="sibTrans" cxnId="{D6D706E1-DAC2-CF43-BD08-757B67D75BA7}">
      <dgm:prSet/>
      <dgm:spPr/>
      <dgm:t>
        <a:bodyPr/>
        <a:lstStyle/>
        <a:p>
          <a:endParaRPr lang="en-US"/>
        </a:p>
      </dgm:t>
    </dgm:pt>
    <dgm:pt modelId="{BAEC84DD-5177-6B45-8903-7FC303E76CEA}">
      <dgm:prSet/>
      <dgm:spPr/>
      <dgm:t>
        <a:bodyPr/>
        <a:lstStyle/>
        <a:p>
          <a:r>
            <a:rPr lang="es-ES"/>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HN"/>
        </a:p>
      </dgm:t>
    </dgm:pt>
    <dgm:pt modelId="{833B75F8-7A6E-234A-A997-FEE43F89A734}" type="parTrans" cxnId="{911DF43B-5703-524D-B20B-DE0C1C630369}">
      <dgm:prSet/>
      <dgm:spPr/>
      <dgm:t>
        <a:bodyPr/>
        <a:lstStyle/>
        <a:p>
          <a:endParaRPr lang="en-US"/>
        </a:p>
      </dgm:t>
    </dgm:pt>
    <dgm:pt modelId="{1DD8DAFE-7938-2A48-87DF-D1916B1A7122}" type="sibTrans" cxnId="{911DF43B-5703-524D-B20B-DE0C1C630369}">
      <dgm:prSet/>
      <dgm:spPr/>
      <dgm:t>
        <a:bodyPr/>
        <a:lstStyle/>
        <a:p>
          <a:endParaRPr lang="en-US"/>
        </a:p>
      </dgm:t>
    </dgm:pt>
    <dgm:pt modelId="{8B02864C-84C6-4E01-8A87-978B3E995958}" type="pres">
      <dgm:prSet presAssocID="{047A13E8-57AA-4E58-9D62-CC2F71604146}" presName="linear" presStyleCnt="0">
        <dgm:presLayoutVars>
          <dgm:animLvl val="lvl"/>
          <dgm:resizeHandles val="exact"/>
        </dgm:presLayoutVars>
      </dgm:prSet>
      <dgm:spPr/>
    </dgm:pt>
    <dgm:pt modelId="{43E2B119-2D0D-5544-9EC5-B4AF5A969439}" type="pres">
      <dgm:prSet presAssocID="{03E8BBDA-1214-474B-9B7C-16A34ED722BB}" presName="parentText" presStyleLbl="node1" presStyleIdx="0" presStyleCnt="2">
        <dgm:presLayoutVars>
          <dgm:chMax val="0"/>
          <dgm:bulletEnabled val="1"/>
        </dgm:presLayoutVars>
      </dgm:prSet>
      <dgm:spPr/>
    </dgm:pt>
    <dgm:pt modelId="{03DF3D88-9885-6E4D-BDE2-FCD026BB475D}" type="pres">
      <dgm:prSet presAssocID="{FF043CF9-DB60-F849-BFB6-3E3D198CF7AE}" presName="spacer" presStyleCnt="0"/>
      <dgm:spPr/>
    </dgm:pt>
    <dgm:pt modelId="{EE91CE02-3B4A-324D-85D6-9E36290B99FE}" type="pres">
      <dgm:prSet presAssocID="{BAEC84DD-5177-6B45-8903-7FC303E76CEA}" presName="parentText" presStyleLbl="node1" presStyleIdx="1" presStyleCnt="2">
        <dgm:presLayoutVars>
          <dgm:chMax val="0"/>
          <dgm:bulletEnabled val="1"/>
        </dgm:presLayoutVars>
      </dgm:prSet>
      <dgm:spPr/>
    </dgm:pt>
  </dgm:ptLst>
  <dgm:cxnLst>
    <dgm:cxn modelId="{911DF43B-5703-524D-B20B-DE0C1C630369}" srcId="{047A13E8-57AA-4E58-9D62-CC2F71604146}" destId="{BAEC84DD-5177-6B45-8903-7FC303E76CEA}" srcOrd="1" destOrd="0" parTransId="{833B75F8-7A6E-234A-A997-FEE43F89A734}" sibTransId="{1DD8DAFE-7938-2A48-87DF-D1916B1A7122}"/>
    <dgm:cxn modelId="{1E9F9298-0F9F-4C42-825A-F4800820D25D}" type="presOf" srcId="{03E8BBDA-1214-474B-9B7C-16A34ED722BB}" destId="{43E2B119-2D0D-5544-9EC5-B4AF5A969439}" srcOrd="0" destOrd="0" presId="urn:microsoft.com/office/officeart/2005/8/layout/vList2"/>
    <dgm:cxn modelId="{A8E4649F-CF81-435D-9615-C0AFCD197953}" type="presOf" srcId="{047A13E8-57AA-4E58-9D62-CC2F71604146}" destId="{8B02864C-84C6-4E01-8A87-978B3E995958}" srcOrd="0" destOrd="0" presId="urn:microsoft.com/office/officeart/2005/8/layout/vList2"/>
    <dgm:cxn modelId="{21F0DCD2-D5F3-BB44-A600-DC3DA4A83CBF}" type="presOf" srcId="{BAEC84DD-5177-6B45-8903-7FC303E76CEA}" destId="{EE91CE02-3B4A-324D-85D6-9E36290B99FE}" srcOrd="0" destOrd="0" presId="urn:microsoft.com/office/officeart/2005/8/layout/vList2"/>
    <dgm:cxn modelId="{D6D706E1-DAC2-CF43-BD08-757B67D75BA7}" srcId="{047A13E8-57AA-4E58-9D62-CC2F71604146}" destId="{03E8BBDA-1214-474B-9B7C-16A34ED722BB}" srcOrd="0" destOrd="0" parTransId="{09057537-C9B3-ED41-999D-BE9A8296DBE2}" sibTransId="{FF043CF9-DB60-F849-BFB6-3E3D198CF7AE}"/>
    <dgm:cxn modelId="{F16E6BC0-4BE8-7641-87BF-AD70B932DC5F}" type="presParOf" srcId="{8B02864C-84C6-4E01-8A87-978B3E995958}" destId="{43E2B119-2D0D-5544-9EC5-B4AF5A969439}" srcOrd="0" destOrd="0" presId="urn:microsoft.com/office/officeart/2005/8/layout/vList2"/>
    <dgm:cxn modelId="{31F1EA4C-E8C7-4846-8EF5-00A73AB8609C}" type="presParOf" srcId="{8B02864C-84C6-4E01-8A87-978B3E995958}" destId="{03DF3D88-9885-6E4D-BDE2-FCD026BB475D}" srcOrd="1" destOrd="0" presId="urn:microsoft.com/office/officeart/2005/8/layout/vList2"/>
    <dgm:cxn modelId="{97D36766-11B8-AA44-A78D-89EC280F8783}" type="presParOf" srcId="{8B02864C-84C6-4E01-8A87-978B3E995958}" destId="{EE91CE02-3B4A-324D-85D6-9E36290B99F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2BD13-F14D-4E44-BD87-8FD5C77D48A2}"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0A4003E-1D33-4D1D-9F23-6A1D94E04079}">
      <dgm:prSet/>
      <dgm:spPr/>
      <dgm:t>
        <a:bodyPr/>
        <a:lstStyle/>
        <a:p>
          <a:r>
            <a:rPr lang="es-HN" dirty="0"/>
            <a:t>El </a:t>
          </a:r>
          <a:r>
            <a:rPr lang="es-HN" b="1" dirty="0"/>
            <a:t>sustento teórico </a:t>
          </a:r>
          <a:r>
            <a:rPr lang="es-HN" dirty="0"/>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baseline="30000" dirty="0"/>
            <a:t>3</a:t>
          </a:r>
          <a:endParaRPr lang="en-HN" dirty="0"/>
        </a:p>
        <a:p>
          <a:endParaRPr lang="en-HN" dirty="0"/>
        </a:p>
      </dgm:t>
    </dgm:pt>
    <dgm:pt modelId="{EE89E549-EE8D-4FB9-9630-A86AA5390D92}" type="parTrans" cxnId="{B6AFC2B6-BBB9-4858-9025-95D5308534E3}">
      <dgm:prSet/>
      <dgm:spPr/>
      <dgm:t>
        <a:bodyPr/>
        <a:lstStyle/>
        <a:p>
          <a:endParaRPr lang="en-US"/>
        </a:p>
      </dgm:t>
    </dgm:pt>
    <dgm:pt modelId="{D49DC414-D7E1-496A-BFF9-386FA1C37AB7}" type="sibTrans" cxnId="{B6AFC2B6-BBB9-4858-9025-95D5308534E3}">
      <dgm:prSet/>
      <dgm:spPr/>
      <dgm:t>
        <a:bodyPr/>
        <a:lstStyle/>
        <a:p>
          <a:endParaRPr lang="en-US"/>
        </a:p>
      </dgm:t>
    </dgm:pt>
    <dgm:pt modelId="{CE141251-FCAC-4C34-A3AE-4A946B16550A}">
      <dgm:prSet/>
      <dgm:spPr/>
      <dgm:t>
        <a:bodyPr/>
        <a:lstStyle/>
        <a:p>
          <a:endParaRPr lang="en-HN" dirty="0"/>
        </a:p>
        <a:p>
          <a:r>
            <a:rPr lang="es-HN" dirty="0"/>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dirty="0"/>
        </a:p>
      </dgm:t>
    </dgm:pt>
    <dgm:pt modelId="{160EF1EC-B1B3-429E-8440-9B826A5F4BB0}" type="parTrans" cxnId="{ED504882-2367-4CFF-9976-0AD02187C042}">
      <dgm:prSet/>
      <dgm:spPr/>
      <dgm:t>
        <a:bodyPr/>
        <a:lstStyle/>
        <a:p>
          <a:endParaRPr lang="en-US"/>
        </a:p>
      </dgm:t>
    </dgm:pt>
    <dgm:pt modelId="{A2D8DDD9-91E3-45D0-A62F-7C12F1578C70}" type="sibTrans" cxnId="{ED504882-2367-4CFF-9976-0AD02187C042}">
      <dgm:prSet/>
      <dgm:spPr/>
      <dgm:t>
        <a:bodyPr/>
        <a:lstStyle/>
        <a:p>
          <a:endParaRPr lang="en-US"/>
        </a:p>
      </dgm:t>
    </dgm:pt>
    <dgm:pt modelId="{A232B32D-3758-4E14-8DF7-2D391EB9D84A}">
      <dgm:prSet/>
      <dgm:spPr/>
      <dgm:t>
        <a:bodyPr/>
        <a:lstStyle/>
        <a:p>
          <a:r>
            <a:rPr lang="es-HN" dirty="0"/>
            <a:t>Utilizando Google Academics, hemos recopilado estudios previos realizados en latinoamerica como referencia</a:t>
          </a:r>
          <a:r>
            <a:rPr lang="es-HN" baseline="30000" dirty="0"/>
            <a:t>4</a:t>
          </a:r>
          <a:r>
            <a:rPr lang="es-HN" dirty="0"/>
            <a:t>, mezclando bases de datos de dominio publico, y la magia de Python, gracias a los servicios de uno de los emprendimientos entrevistados.</a:t>
          </a:r>
          <a:endParaRPr lang="en-US" dirty="0"/>
        </a:p>
      </dgm:t>
    </dgm:pt>
    <dgm:pt modelId="{D7C63B30-D543-4C5A-AFC6-6AA3A8409B64}" type="parTrans" cxnId="{8AFF577E-5164-45DB-AB33-FA8F9E0814FA}">
      <dgm:prSet/>
      <dgm:spPr/>
      <dgm:t>
        <a:bodyPr/>
        <a:lstStyle/>
        <a:p>
          <a:endParaRPr lang="en-US"/>
        </a:p>
      </dgm:t>
    </dgm:pt>
    <dgm:pt modelId="{4D813A44-2FD6-493D-86D3-418C5D0EF67B}" type="sibTrans" cxnId="{8AFF577E-5164-45DB-AB33-FA8F9E0814FA}">
      <dgm:prSet/>
      <dgm:spPr/>
      <dgm:t>
        <a:bodyPr/>
        <a:lstStyle/>
        <a:p>
          <a:endParaRPr lang="en-US"/>
        </a:p>
      </dgm:t>
    </dgm:pt>
    <dgm:pt modelId="{1C2A4518-A7DA-4F13-A19F-6365D6E05A89}" type="pres">
      <dgm:prSet presAssocID="{77E2BD13-F14D-4E44-BD87-8FD5C77D48A2}" presName="linear" presStyleCnt="0">
        <dgm:presLayoutVars>
          <dgm:animLvl val="lvl"/>
          <dgm:resizeHandles val="exact"/>
        </dgm:presLayoutVars>
      </dgm:prSet>
      <dgm:spPr/>
    </dgm:pt>
    <dgm:pt modelId="{41433156-7EAA-4591-BD2F-0E3D96439358}" type="pres">
      <dgm:prSet presAssocID="{E0A4003E-1D33-4D1D-9F23-6A1D94E04079}" presName="parentText" presStyleLbl="node1" presStyleIdx="0" presStyleCnt="3">
        <dgm:presLayoutVars>
          <dgm:chMax val="0"/>
          <dgm:bulletEnabled val="1"/>
        </dgm:presLayoutVars>
      </dgm:prSet>
      <dgm:spPr/>
    </dgm:pt>
    <dgm:pt modelId="{124D5504-216E-4C07-8577-A10AB446F6A5}" type="pres">
      <dgm:prSet presAssocID="{D49DC414-D7E1-496A-BFF9-386FA1C37AB7}" presName="spacer" presStyleCnt="0"/>
      <dgm:spPr/>
    </dgm:pt>
    <dgm:pt modelId="{8D8CE3F2-A1E1-486C-BE22-C8D424976B82}" type="pres">
      <dgm:prSet presAssocID="{CE141251-FCAC-4C34-A3AE-4A946B16550A}" presName="parentText" presStyleLbl="node1" presStyleIdx="1" presStyleCnt="3">
        <dgm:presLayoutVars>
          <dgm:chMax val="0"/>
          <dgm:bulletEnabled val="1"/>
        </dgm:presLayoutVars>
      </dgm:prSet>
      <dgm:spPr/>
    </dgm:pt>
    <dgm:pt modelId="{ADB12E50-E729-47E3-9B84-F2F6BD5A9AE3}" type="pres">
      <dgm:prSet presAssocID="{A2D8DDD9-91E3-45D0-A62F-7C12F1578C70}" presName="spacer" presStyleCnt="0"/>
      <dgm:spPr/>
    </dgm:pt>
    <dgm:pt modelId="{2C4DAF4D-6AEA-4A0E-8F17-BD4F5CBD008C}" type="pres">
      <dgm:prSet presAssocID="{A232B32D-3758-4E14-8DF7-2D391EB9D84A}" presName="parentText" presStyleLbl="node1" presStyleIdx="2" presStyleCnt="3">
        <dgm:presLayoutVars>
          <dgm:chMax val="0"/>
          <dgm:bulletEnabled val="1"/>
        </dgm:presLayoutVars>
      </dgm:prSet>
      <dgm:spPr/>
    </dgm:pt>
  </dgm:ptLst>
  <dgm:cxnLst>
    <dgm:cxn modelId="{BB4A5470-DE01-44A4-AC18-C8A7CB8B324B}" type="presOf" srcId="{A232B32D-3758-4E14-8DF7-2D391EB9D84A}" destId="{2C4DAF4D-6AEA-4A0E-8F17-BD4F5CBD008C}" srcOrd="0" destOrd="0" presId="urn:microsoft.com/office/officeart/2005/8/layout/vList2"/>
    <dgm:cxn modelId="{8AFF577E-5164-45DB-AB33-FA8F9E0814FA}" srcId="{77E2BD13-F14D-4E44-BD87-8FD5C77D48A2}" destId="{A232B32D-3758-4E14-8DF7-2D391EB9D84A}" srcOrd="2" destOrd="0" parTransId="{D7C63B30-D543-4C5A-AFC6-6AA3A8409B64}" sibTransId="{4D813A44-2FD6-493D-86D3-418C5D0EF67B}"/>
    <dgm:cxn modelId="{ED504882-2367-4CFF-9976-0AD02187C042}" srcId="{77E2BD13-F14D-4E44-BD87-8FD5C77D48A2}" destId="{CE141251-FCAC-4C34-A3AE-4A946B16550A}" srcOrd="1" destOrd="0" parTransId="{160EF1EC-B1B3-429E-8440-9B826A5F4BB0}" sibTransId="{A2D8DDD9-91E3-45D0-A62F-7C12F1578C70}"/>
    <dgm:cxn modelId="{6BF0959A-69E9-4D42-BEE9-39727604D244}" type="presOf" srcId="{CE141251-FCAC-4C34-A3AE-4A946B16550A}" destId="{8D8CE3F2-A1E1-486C-BE22-C8D424976B82}" srcOrd="0" destOrd="0" presId="urn:microsoft.com/office/officeart/2005/8/layout/vList2"/>
    <dgm:cxn modelId="{CDC4B29C-3C52-4455-981C-5D9218E61AB6}" type="presOf" srcId="{77E2BD13-F14D-4E44-BD87-8FD5C77D48A2}" destId="{1C2A4518-A7DA-4F13-A19F-6365D6E05A89}" srcOrd="0" destOrd="0" presId="urn:microsoft.com/office/officeart/2005/8/layout/vList2"/>
    <dgm:cxn modelId="{391696A5-7AE7-42E7-8684-E0D49ACCEC6E}" type="presOf" srcId="{E0A4003E-1D33-4D1D-9F23-6A1D94E04079}" destId="{41433156-7EAA-4591-BD2F-0E3D96439358}" srcOrd="0" destOrd="0" presId="urn:microsoft.com/office/officeart/2005/8/layout/vList2"/>
    <dgm:cxn modelId="{B6AFC2B6-BBB9-4858-9025-95D5308534E3}" srcId="{77E2BD13-F14D-4E44-BD87-8FD5C77D48A2}" destId="{E0A4003E-1D33-4D1D-9F23-6A1D94E04079}" srcOrd="0" destOrd="0" parTransId="{EE89E549-EE8D-4FB9-9630-A86AA5390D92}" sibTransId="{D49DC414-D7E1-496A-BFF9-386FA1C37AB7}"/>
    <dgm:cxn modelId="{B6D45B10-6497-4C94-A3FC-74A927F96C4C}" type="presParOf" srcId="{1C2A4518-A7DA-4F13-A19F-6365D6E05A89}" destId="{41433156-7EAA-4591-BD2F-0E3D96439358}" srcOrd="0" destOrd="0" presId="urn:microsoft.com/office/officeart/2005/8/layout/vList2"/>
    <dgm:cxn modelId="{885BFAE7-52E6-41C0-8581-ECD78B09F27E}" type="presParOf" srcId="{1C2A4518-A7DA-4F13-A19F-6365D6E05A89}" destId="{124D5504-216E-4C07-8577-A10AB446F6A5}" srcOrd="1" destOrd="0" presId="urn:microsoft.com/office/officeart/2005/8/layout/vList2"/>
    <dgm:cxn modelId="{6C5638DB-C5D7-4A19-8226-CBAE24F1FDD0}" type="presParOf" srcId="{1C2A4518-A7DA-4F13-A19F-6365D6E05A89}" destId="{8D8CE3F2-A1E1-486C-BE22-C8D424976B82}" srcOrd="2" destOrd="0" presId="urn:microsoft.com/office/officeart/2005/8/layout/vList2"/>
    <dgm:cxn modelId="{7BF988DC-9848-4B4B-A09F-8874C43409C8}" type="presParOf" srcId="{1C2A4518-A7DA-4F13-A19F-6365D6E05A89}" destId="{ADB12E50-E729-47E3-9B84-F2F6BD5A9AE3}" srcOrd="3" destOrd="0" presId="urn:microsoft.com/office/officeart/2005/8/layout/vList2"/>
    <dgm:cxn modelId="{4F0EE40F-0E19-4062-8D78-F15A39D9AF6C}" type="presParOf" srcId="{1C2A4518-A7DA-4F13-A19F-6365D6E05A89}" destId="{2C4DAF4D-6AEA-4A0E-8F17-BD4F5CBD008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E449276-9B7B-4202-B64C-A691C3691537}" type="doc">
      <dgm:prSet loTypeId="urn:microsoft.com/office/officeart/2005/8/layout/vList2" loCatId="list" qsTypeId="urn:microsoft.com/office/officeart/2005/8/quickstyle/simple5" qsCatId="simple" csTypeId="urn:microsoft.com/office/officeart/2005/8/colors/colorful5" csCatId="colorful"/>
      <dgm:spPr/>
      <dgm:t>
        <a:bodyPr/>
        <a:lstStyle/>
        <a:p>
          <a:endParaRPr lang="en-US"/>
        </a:p>
      </dgm:t>
    </dgm:pt>
    <dgm:pt modelId="{42C11AC5-25BC-4327-AEB3-6BE1D6E7296D}">
      <dgm:prSet/>
      <dgm:spPr/>
      <dgm:t>
        <a:bodyPr/>
        <a:lstStyle/>
        <a:p>
          <a:r>
            <a:rPr lang="es-HN" dirty="0"/>
            <a:t>Nuestra investigación tiene un enfoque cuantitativo , como principal enfoque investigar el efecto que tuvo la pandemia en el desempleo y surgimiento de nuevos emprendimientos den Honduras. Tomaremos de referencia estudios similares en países latinos para asentar las bases de la investigación, pero los resultados solo consideraran datos de una muestra limitada de emprendimientos hondureños.</a:t>
          </a:r>
          <a:endParaRPr lang="en-US" dirty="0"/>
        </a:p>
      </dgm:t>
    </dgm:pt>
    <dgm:pt modelId="{2441A6DF-9323-49DE-A507-2D5B8A091915}" type="parTrans" cxnId="{DDD89502-DEC1-4562-8B48-C99799CBD5ED}">
      <dgm:prSet/>
      <dgm:spPr/>
      <dgm:t>
        <a:bodyPr/>
        <a:lstStyle/>
        <a:p>
          <a:endParaRPr lang="en-US"/>
        </a:p>
      </dgm:t>
    </dgm:pt>
    <dgm:pt modelId="{629C4382-CF1F-4234-87F5-ABAFD0752BB8}" type="sibTrans" cxnId="{DDD89502-DEC1-4562-8B48-C99799CBD5ED}">
      <dgm:prSet/>
      <dgm:spPr/>
      <dgm:t>
        <a:bodyPr/>
        <a:lstStyle/>
        <a:p>
          <a:endParaRPr lang="en-US"/>
        </a:p>
      </dgm:t>
    </dgm:pt>
    <dgm:pt modelId="{03F26B7C-3B10-43E7-907A-EE42DC51FF1D}">
      <dgm:prSet/>
      <dgm:spPr/>
      <dgm:t>
        <a:bodyPr/>
        <a:lstStyle/>
        <a:p>
          <a:r>
            <a:rPr lang="es-HN"/>
            <a:t>Empleando metodos modernos de analisis de ciencia de datos, modelaremos algunas de las correlaciones que el lenguaje Python nos permite.</a:t>
          </a:r>
          <a:endParaRPr lang="en-US"/>
        </a:p>
      </dgm:t>
    </dgm:pt>
    <dgm:pt modelId="{0FEE463C-66AA-4E84-949B-AE0630CFFDE9}" type="parTrans" cxnId="{1FC227D7-E578-4C66-82BA-B37FB76F08C1}">
      <dgm:prSet/>
      <dgm:spPr/>
      <dgm:t>
        <a:bodyPr/>
        <a:lstStyle/>
        <a:p>
          <a:endParaRPr lang="en-US"/>
        </a:p>
      </dgm:t>
    </dgm:pt>
    <dgm:pt modelId="{046E3983-3519-4B68-BFB3-523A78C3B6D5}" type="sibTrans" cxnId="{1FC227D7-E578-4C66-82BA-B37FB76F08C1}">
      <dgm:prSet/>
      <dgm:spPr/>
      <dgm:t>
        <a:bodyPr/>
        <a:lstStyle/>
        <a:p>
          <a:endParaRPr lang="en-US"/>
        </a:p>
      </dgm:t>
    </dgm:pt>
    <dgm:pt modelId="{2BAAA2A8-DE4A-0C4E-990D-6629F5733391}" type="pres">
      <dgm:prSet presAssocID="{0E449276-9B7B-4202-B64C-A691C3691537}" presName="linear" presStyleCnt="0">
        <dgm:presLayoutVars>
          <dgm:animLvl val="lvl"/>
          <dgm:resizeHandles val="exact"/>
        </dgm:presLayoutVars>
      </dgm:prSet>
      <dgm:spPr/>
    </dgm:pt>
    <dgm:pt modelId="{6936863D-9352-7249-8786-FBBDF23E1DCF}" type="pres">
      <dgm:prSet presAssocID="{42C11AC5-25BC-4327-AEB3-6BE1D6E7296D}" presName="parentText" presStyleLbl="node1" presStyleIdx="0" presStyleCnt="2">
        <dgm:presLayoutVars>
          <dgm:chMax val="0"/>
          <dgm:bulletEnabled val="1"/>
        </dgm:presLayoutVars>
      </dgm:prSet>
      <dgm:spPr/>
    </dgm:pt>
    <dgm:pt modelId="{E69927ED-3718-344B-98F7-1BBC8707F26E}" type="pres">
      <dgm:prSet presAssocID="{629C4382-CF1F-4234-87F5-ABAFD0752BB8}" presName="spacer" presStyleCnt="0"/>
      <dgm:spPr/>
    </dgm:pt>
    <dgm:pt modelId="{F429A0FB-0818-8744-9256-162E3257A569}" type="pres">
      <dgm:prSet presAssocID="{03F26B7C-3B10-43E7-907A-EE42DC51FF1D}" presName="parentText" presStyleLbl="node1" presStyleIdx="1" presStyleCnt="2">
        <dgm:presLayoutVars>
          <dgm:chMax val="0"/>
          <dgm:bulletEnabled val="1"/>
        </dgm:presLayoutVars>
      </dgm:prSet>
      <dgm:spPr/>
    </dgm:pt>
  </dgm:ptLst>
  <dgm:cxnLst>
    <dgm:cxn modelId="{DDD89502-DEC1-4562-8B48-C99799CBD5ED}" srcId="{0E449276-9B7B-4202-B64C-A691C3691537}" destId="{42C11AC5-25BC-4327-AEB3-6BE1D6E7296D}" srcOrd="0" destOrd="0" parTransId="{2441A6DF-9323-49DE-A507-2D5B8A091915}" sibTransId="{629C4382-CF1F-4234-87F5-ABAFD0752BB8}"/>
    <dgm:cxn modelId="{4B8D6B40-0476-EF4B-94F7-5218AF5E2709}" type="presOf" srcId="{42C11AC5-25BC-4327-AEB3-6BE1D6E7296D}" destId="{6936863D-9352-7249-8786-FBBDF23E1DCF}" srcOrd="0" destOrd="0" presId="urn:microsoft.com/office/officeart/2005/8/layout/vList2"/>
    <dgm:cxn modelId="{178EA749-93B6-EC42-B72B-01A4755A11C6}" type="presOf" srcId="{03F26B7C-3B10-43E7-907A-EE42DC51FF1D}" destId="{F429A0FB-0818-8744-9256-162E3257A569}" srcOrd="0" destOrd="0" presId="urn:microsoft.com/office/officeart/2005/8/layout/vList2"/>
    <dgm:cxn modelId="{A17B296B-F294-BA4D-BDE5-4368A4B682E8}" type="presOf" srcId="{0E449276-9B7B-4202-B64C-A691C3691537}" destId="{2BAAA2A8-DE4A-0C4E-990D-6629F5733391}" srcOrd="0" destOrd="0" presId="urn:microsoft.com/office/officeart/2005/8/layout/vList2"/>
    <dgm:cxn modelId="{1FC227D7-E578-4C66-82BA-B37FB76F08C1}" srcId="{0E449276-9B7B-4202-B64C-A691C3691537}" destId="{03F26B7C-3B10-43E7-907A-EE42DC51FF1D}" srcOrd="1" destOrd="0" parTransId="{0FEE463C-66AA-4E84-949B-AE0630CFFDE9}" sibTransId="{046E3983-3519-4B68-BFB3-523A78C3B6D5}"/>
    <dgm:cxn modelId="{BC6CA6A1-5DA0-E746-8EB1-95A43FB159FB}" type="presParOf" srcId="{2BAAA2A8-DE4A-0C4E-990D-6629F5733391}" destId="{6936863D-9352-7249-8786-FBBDF23E1DCF}" srcOrd="0" destOrd="0" presId="urn:microsoft.com/office/officeart/2005/8/layout/vList2"/>
    <dgm:cxn modelId="{F5E7936E-BBDA-894B-A89E-AF270FA0F306}" type="presParOf" srcId="{2BAAA2A8-DE4A-0C4E-990D-6629F5733391}" destId="{E69927ED-3718-344B-98F7-1BBC8707F26E}" srcOrd="1" destOrd="0" presId="urn:microsoft.com/office/officeart/2005/8/layout/vList2"/>
    <dgm:cxn modelId="{37DC0330-1034-0949-AD28-8AAACC4F02D5}" type="presParOf" srcId="{2BAAA2A8-DE4A-0C4E-990D-6629F5733391}" destId="{F429A0FB-0818-8744-9256-162E3257A569}"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E2B119-2D0D-5544-9EC5-B4AF5A969439}">
      <dsp:nvSpPr>
        <dsp:cNvPr id="0" name=""/>
        <dsp:cNvSpPr/>
      </dsp:nvSpPr>
      <dsp:spPr>
        <a:xfrm>
          <a:off x="0" y="42348"/>
          <a:ext cx="5688123" cy="2133202"/>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a:t>En la clase de metodología de investigación se nos asignó la tarea de hacer una investigación sobre un tema de nuestra preferencia, nuestro tema de elección fue el desempleo y los nuevos emprendimientos que surgieron durante la pandemia en Honduras, Debido a las dificultades que hemos enfrentado a través de esta pandemia de COVID-19. </a:t>
          </a:r>
          <a:br>
            <a:rPr lang="es-HN" sz="1300" kern="1200"/>
          </a:br>
          <a:endParaRPr lang="en-HN" sz="1300" kern="1200"/>
        </a:p>
      </dsp:txBody>
      <dsp:txXfrm>
        <a:off x="104134" y="146482"/>
        <a:ext cx="5479855" cy="1924934"/>
      </dsp:txXfrm>
    </dsp:sp>
    <dsp:sp modelId="{EE91CE02-3B4A-324D-85D6-9E36290B99FE}">
      <dsp:nvSpPr>
        <dsp:cNvPr id="0" name=""/>
        <dsp:cNvSpPr/>
      </dsp:nvSpPr>
      <dsp:spPr>
        <a:xfrm>
          <a:off x="0" y="2212991"/>
          <a:ext cx="5688123" cy="2133202"/>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ES" sz="1300" kern="1200"/>
            <a:t>La pandemia generada por el COVID-19 ha generado una crisis sanitaria que Hades cadenado una crisis humanitaria social y económica nunca vista desde la perspectiva epidemia semiológica por ser una enfermedad nueva continúa estudiando su historia y determinante, sin embargo, su impacto en la economía el ámbito social laboral y medidas sanitarias son posiblemente lo que se despierta con mayor incertidumbre. la investigación científica juega un rol sobresaliente para no solo entender el fenómeno en profundidad sino en la búsqueda de soluciones integrales que permitan a la sociedad mantenerse fuerte ante los momentos más difíciles. (Sagastume, Ramos, Zepeda, Osorto, &amp; Ramos, 2020)</a:t>
          </a:r>
          <a:endParaRPr lang="en-HN" sz="1300" kern="1200"/>
        </a:p>
      </dsp:txBody>
      <dsp:txXfrm>
        <a:off x="104134" y="2317125"/>
        <a:ext cx="5479855" cy="19249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433156-7EAA-4591-BD2F-0E3D96439358}">
      <dsp:nvSpPr>
        <dsp:cNvPr id="0" name=""/>
        <dsp:cNvSpPr/>
      </dsp:nvSpPr>
      <dsp:spPr>
        <a:xfrm>
          <a:off x="0" y="28549"/>
          <a:ext cx="5824330" cy="13993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dirty="0"/>
            <a:t>El </a:t>
          </a:r>
          <a:r>
            <a:rPr lang="es-HN" sz="1300" b="1" kern="1200" dirty="0"/>
            <a:t>sustento teórico </a:t>
          </a:r>
          <a:r>
            <a:rPr lang="es-HN" sz="1300" kern="1200" dirty="0"/>
            <a:t>de una investigación es el conglomerado de teorías que sirven para sustentar los argumentos que se usan en una investigación para dar soluciones a un problema. Al presentar esta información en algún lugar de la investigación, el investigador demuestra dominar el tema en desarrollo, lo que da más credibilidad a su trabajo.</a:t>
          </a:r>
          <a:r>
            <a:rPr lang="es-HN" sz="1300" kern="1200" baseline="30000" dirty="0"/>
            <a:t>3</a:t>
          </a:r>
          <a:endParaRPr lang="en-HN" sz="1300" kern="1200" dirty="0"/>
        </a:p>
        <a:p>
          <a:pPr marL="0" lvl="0" indent="0" algn="l" defTabSz="577850">
            <a:lnSpc>
              <a:spcPct val="90000"/>
            </a:lnSpc>
            <a:spcBef>
              <a:spcPct val="0"/>
            </a:spcBef>
            <a:spcAft>
              <a:spcPct val="35000"/>
            </a:spcAft>
            <a:buNone/>
          </a:pPr>
          <a:endParaRPr lang="en-HN" sz="1300" kern="1200" dirty="0"/>
        </a:p>
      </dsp:txBody>
      <dsp:txXfrm>
        <a:off x="68309" y="96858"/>
        <a:ext cx="5687712" cy="1262702"/>
      </dsp:txXfrm>
    </dsp:sp>
    <dsp:sp modelId="{8D8CE3F2-A1E1-486C-BE22-C8D424976B82}">
      <dsp:nvSpPr>
        <dsp:cNvPr id="0" name=""/>
        <dsp:cNvSpPr/>
      </dsp:nvSpPr>
      <dsp:spPr>
        <a:xfrm>
          <a:off x="0" y="1465309"/>
          <a:ext cx="5824330" cy="139932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endParaRPr lang="en-HN" sz="1300" kern="1200" dirty="0"/>
        </a:p>
        <a:p>
          <a:pPr marL="0" lvl="0" indent="0" algn="l" defTabSz="577850">
            <a:lnSpc>
              <a:spcPct val="90000"/>
            </a:lnSpc>
            <a:spcBef>
              <a:spcPct val="0"/>
            </a:spcBef>
            <a:spcAft>
              <a:spcPct val="35000"/>
            </a:spcAft>
            <a:buNone/>
          </a:pPr>
          <a:r>
            <a:rPr lang="es-HN" sz="1300" kern="1200" dirty="0"/>
            <a:t>La pandemia de COVID-19 afecto a todos los continentes excepto Antártida, es una crisis de salud que nos ha afectado a todos, pero no solamente en la salud, sino que también nos afectó en otros aspectos como la crisis económica, social, y políticas. Estos cambios trajeron consigo nuevos retos y oportunidades para abrir paso a nuevas ideas de emprendimiento..</a:t>
          </a:r>
          <a:endParaRPr lang="en-US" sz="1300" kern="1200" dirty="0"/>
        </a:p>
      </dsp:txBody>
      <dsp:txXfrm>
        <a:off x="68309" y="1533618"/>
        <a:ext cx="5687712" cy="1262702"/>
      </dsp:txXfrm>
    </dsp:sp>
    <dsp:sp modelId="{2C4DAF4D-6AEA-4A0E-8F17-BD4F5CBD008C}">
      <dsp:nvSpPr>
        <dsp:cNvPr id="0" name=""/>
        <dsp:cNvSpPr/>
      </dsp:nvSpPr>
      <dsp:spPr>
        <a:xfrm>
          <a:off x="0" y="2902069"/>
          <a:ext cx="5824330" cy="139932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s-HN" sz="1300" kern="1200" dirty="0"/>
            <a:t>Utilizando Google Academics, hemos recopilado estudios previos realizados en latinoamerica como referencia</a:t>
          </a:r>
          <a:r>
            <a:rPr lang="es-HN" sz="1300" kern="1200" baseline="30000" dirty="0"/>
            <a:t>4</a:t>
          </a:r>
          <a:r>
            <a:rPr lang="es-HN" sz="1300" kern="1200" dirty="0"/>
            <a:t>, mezclando bases de datos de dominio publico, y la magia de Python, gracias a los servicios de uno de los emprendimientos entrevistados.</a:t>
          </a:r>
          <a:endParaRPr lang="en-US" sz="1300" kern="1200" dirty="0"/>
        </a:p>
      </dsp:txBody>
      <dsp:txXfrm>
        <a:off x="68309" y="2970378"/>
        <a:ext cx="5687712" cy="12627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36863D-9352-7249-8786-FBBDF23E1DCF}">
      <dsp:nvSpPr>
        <dsp:cNvPr id="0" name=""/>
        <dsp:cNvSpPr/>
      </dsp:nvSpPr>
      <dsp:spPr>
        <a:xfrm>
          <a:off x="0" y="10390"/>
          <a:ext cx="6182620" cy="21060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HN" sz="1800" kern="1200" dirty="0"/>
            <a:t>Nuestra investigación tiene un enfoque cuantitativo , como principal enfoque investigar el efecto que tuvo la pandemia en el desempleo y surgimiento de nuevos emprendimientos den Honduras. Tomaremos de referencia estudios similares en países latinos para asentar las bases de la investigación, pero los resultados solo consideraran datos de una muestra limitada de emprendimientos hondureños.</a:t>
          </a:r>
          <a:endParaRPr lang="en-US" sz="1800" kern="1200" dirty="0"/>
        </a:p>
      </dsp:txBody>
      <dsp:txXfrm>
        <a:off x="102806" y="113196"/>
        <a:ext cx="5977008" cy="1900388"/>
      </dsp:txXfrm>
    </dsp:sp>
    <dsp:sp modelId="{F429A0FB-0818-8744-9256-162E3257A569}">
      <dsp:nvSpPr>
        <dsp:cNvPr id="0" name=""/>
        <dsp:cNvSpPr/>
      </dsp:nvSpPr>
      <dsp:spPr>
        <a:xfrm>
          <a:off x="0" y="2168230"/>
          <a:ext cx="6182620" cy="210600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HN" sz="1800" kern="1200"/>
            <a:t>Empleando metodos modernos de analisis de ciencia de datos, modelaremos algunas de las correlaciones que el lenguaje Python nos permite.</a:t>
          </a:r>
          <a:endParaRPr lang="en-US" sz="1800" kern="1200"/>
        </a:p>
      </dsp:txBody>
      <dsp:txXfrm>
        <a:off x="102806" y="2271036"/>
        <a:ext cx="5977008" cy="190038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3/21/2022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80AC00B-3680-4E5F-A539-5F8062FD03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113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1028"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29"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A606655-82DB-6E49-9BA6-CD50C0206115}"/>
              </a:ext>
            </a:extLst>
          </p:cNvPr>
          <p:cNvSpPr>
            <a:spLocks noGrp="1"/>
          </p:cNvSpPr>
          <p:nvPr>
            <p:ph type="title"/>
          </p:nvPr>
        </p:nvSpPr>
        <p:spPr>
          <a:xfrm>
            <a:off x="804673" y="365125"/>
            <a:ext cx="4281068" cy="1325563"/>
          </a:xfrm>
        </p:spPr>
        <p:txBody>
          <a:bodyPr vert="horz" lIns="91440" tIns="45720" rIns="91440" bIns="45720" rtlCol="0" anchor="ctr">
            <a:normAutofit fontScale="90000"/>
          </a:bodyPr>
          <a:lstStyle/>
          <a:p>
            <a:pPr marL="0" marR="0" algn="l">
              <a:lnSpc>
                <a:spcPct val="115000"/>
              </a:lnSpc>
              <a:spcBef>
                <a:spcPts val="0"/>
              </a:spcBef>
              <a:spcAft>
                <a:spcPts val="0"/>
              </a:spcAft>
            </a:pPr>
            <a:r>
              <a:rPr lang="es-ES" sz="2200" b="0" i="1" dirty="0">
                <a:solidFill>
                  <a:schemeClr val="tx1"/>
                </a:solidFill>
                <a:effectLst/>
              </a:rPr>
              <a:t>El efecto de la pandemia por COVID-19</a:t>
            </a:r>
            <a:r>
              <a:rPr lang="es-HN" sz="2200" b="0" i="1" dirty="0">
                <a:solidFill>
                  <a:schemeClr val="tx1"/>
                </a:solidFill>
                <a:effectLst/>
              </a:rPr>
              <a:t> en los emprendimientos en Honduras</a:t>
            </a:r>
            <a:br>
              <a:rPr lang="en-US" sz="1800" dirty="0">
                <a:effectLst/>
                <a:latin typeface="Times New Roman" panose="02020603050405020304" pitchFamily="18" charset="0"/>
                <a:ea typeface="Times New Roman" panose="02020603050405020304" pitchFamily="18" charset="0"/>
                <a:cs typeface="Arial" panose="020B0604020202020204" pitchFamily="34" charset="0"/>
              </a:rPr>
            </a:br>
            <a:endParaRPr lang="en-US" sz="1800" dirty="0">
              <a:solidFill>
                <a:schemeClr val="tx1"/>
              </a:solidFill>
              <a:latin typeface="+mj-lt"/>
              <a:cs typeface="+mj-cs"/>
            </a:endParaRPr>
          </a:p>
        </p:txBody>
      </p:sp>
      <p:sp>
        <p:nvSpPr>
          <p:cNvPr id="5" name="CuadroTexto 4">
            <a:extLst>
              <a:ext uri="{FF2B5EF4-FFF2-40B4-BE49-F238E27FC236}">
                <a16:creationId xmlns:a16="http://schemas.microsoft.com/office/drawing/2014/main" id="{BA70DB59-5FF0-4F59-BFF7-E541EB82C6AA}"/>
              </a:ext>
            </a:extLst>
          </p:cNvPr>
          <p:cNvSpPr txBox="1"/>
          <p:nvPr/>
        </p:nvSpPr>
        <p:spPr>
          <a:xfrm>
            <a:off x="804672" y="2022601"/>
            <a:ext cx="3941499" cy="415436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92500" lnSpcReduction="20000"/>
          </a:bodyPr>
          <a:lstStyle/>
          <a:p>
            <a:pPr indent="-228600">
              <a:lnSpc>
                <a:spcPct val="90000"/>
              </a:lnSpc>
              <a:spcAft>
                <a:spcPts val="600"/>
              </a:spcAft>
              <a:buFont typeface="Arial" panose="020B0604020202020204" pitchFamily="34" charset="0"/>
              <a:buChar char="•"/>
            </a:pPr>
            <a:r>
              <a:rPr lang="en-US" sz="2000" b="1" dirty="0"/>
              <a:t>ELABORADO POR:</a:t>
            </a:r>
            <a:r>
              <a:rPr lang="en-US" sz="2000" dirty="0"/>
              <a:t>  </a:t>
            </a:r>
          </a:p>
          <a:p>
            <a:pPr indent="-228600">
              <a:lnSpc>
                <a:spcPct val="90000"/>
              </a:lnSpc>
              <a:spcAft>
                <a:spcPts val="600"/>
              </a:spcAft>
              <a:buFont typeface="Arial" panose="020B0604020202020204" pitchFamily="34" charset="0"/>
              <a:buChar char="•"/>
            </a:pPr>
            <a:endParaRPr lang="en-US" sz="2000" dirty="0"/>
          </a:p>
          <a:p>
            <a:pPr marL="342900" marR="0" lvl="0" indent="-342900">
              <a:lnSpc>
                <a:spcPct val="150000"/>
              </a:lnSpc>
              <a:spcBef>
                <a:spcPts val="0"/>
              </a:spcBef>
              <a:spcAft>
                <a:spcPts val="0"/>
              </a:spcAft>
              <a:buFont typeface="Symbol" panose="05050102010706020507" pitchFamily="18" charset="2"/>
              <a:buChar char=""/>
            </a:pPr>
            <a:endParaRPr lang="es-HN" sz="1800" dirty="0">
              <a:effectLst/>
              <a:latin typeface="Segoe UI" panose="020B0502040204020203" pitchFamily="34" charset="0"/>
              <a:ea typeface="Calibri" panose="020F0502020204030204" pitchFamily="34" charset="0"/>
              <a:cs typeface="Arial" panose="020B0604020202020204" pitchFamily="34" charset="0"/>
            </a:endParaRPr>
          </a:p>
          <a:p>
            <a:pPr marL="342900" marR="0" lvl="0" indent="-342900">
              <a:lnSpc>
                <a:spcPct val="150000"/>
              </a:lnSpc>
              <a:spcBef>
                <a:spcPts val="0"/>
              </a:spcBef>
              <a:spcAft>
                <a:spcPts val="0"/>
              </a:spcAft>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 Astrid </a:t>
            </a:r>
            <a:r>
              <a:rPr lang="es-HN" sz="1800" dirty="0" err="1">
                <a:effectLst/>
                <a:latin typeface="Segoe UI" panose="020B0502040204020203" pitchFamily="34" charset="0"/>
                <a:ea typeface="Calibri" panose="020F0502020204030204" pitchFamily="34" charset="0"/>
                <a:cs typeface="Arial" panose="020B0604020202020204" pitchFamily="34" charset="0"/>
              </a:rPr>
              <a:t>Nicolle</a:t>
            </a:r>
            <a:r>
              <a:rPr lang="es-HN" sz="1800" dirty="0">
                <a:effectLst/>
                <a:latin typeface="Segoe UI" panose="020B0502040204020203" pitchFamily="34" charset="0"/>
                <a:ea typeface="Calibri" panose="020F0502020204030204" pitchFamily="34" charset="0"/>
                <a:cs typeface="Arial" panose="020B0604020202020204" pitchFamily="34" charset="0"/>
              </a:rPr>
              <a:t> Rivas </a:t>
            </a:r>
            <a:r>
              <a:rPr lang="es-HN" sz="1800" dirty="0" err="1">
                <a:effectLst/>
                <a:latin typeface="Segoe UI" panose="020B0502040204020203" pitchFamily="34" charset="0"/>
                <a:ea typeface="Calibri" panose="020F0502020204030204" pitchFamily="34" charset="0"/>
                <a:cs typeface="Arial" panose="020B0604020202020204" pitchFamily="34" charset="0"/>
              </a:rPr>
              <a:t>Rivas</a:t>
            </a:r>
            <a:r>
              <a:rPr lang="es-HN" sz="1800" dirty="0">
                <a:effectLst/>
                <a:latin typeface="Segoe UI" panose="020B0502040204020203" pitchFamily="34" charset="0"/>
                <a:ea typeface="Calibri" panose="020F0502020204030204" pitchFamily="34" charset="0"/>
                <a:cs typeface="Arial" panose="020B0604020202020204" pitchFamily="34" charset="0"/>
              </a:rPr>
              <a:t>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22141199</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lnSpc>
                <a:spcPct val="150000"/>
              </a:lnSpc>
              <a:buFont typeface="Symbol" panose="05050102010706020507" pitchFamily="18" charset="2"/>
              <a:buChar char=""/>
            </a:pPr>
            <a:r>
              <a:rPr lang="es-ES" sz="1800" dirty="0">
                <a:effectLst/>
                <a:latin typeface="Segoe UI" panose="020B0502040204020203" pitchFamily="34" charset="0"/>
                <a:ea typeface="Calibri" panose="020F0502020204030204" pitchFamily="34" charset="0"/>
                <a:cs typeface="Arial" panose="020B0604020202020204" pitchFamily="34" charset="0"/>
              </a:rPr>
              <a:t>Gerson Daniel </a:t>
            </a:r>
            <a:r>
              <a:rPr lang="es-ES" sz="1800" dirty="0" err="1">
                <a:effectLst/>
                <a:latin typeface="Segoe UI" panose="020B0502040204020203" pitchFamily="34" charset="0"/>
                <a:ea typeface="Calibri" panose="020F0502020204030204" pitchFamily="34" charset="0"/>
                <a:cs typeface="Arial" panose="020B0604020202020204" pitchFamily="34" charset="0"/>
              </a:rPr>
              <a:t>Betancourth</a:t>
            </a:r>
            <a:r>
              <a:rPr lang="es-ES" sz="1800" dirty="0">
                <a:effectLst/>
                <a:latin typeface="Segoe UI" panose="020B0502040204020203" pitchFamily="34" charset="0"/>
                <a:ea typeface="Calibri" panose="020F0502020204030204" pitchFamily="34" charset="0"/>
                <a:cs typeface="Arial" panose="020B0604020202020204" pitchFamily="34" charset="0"/>
              </a:rPr>
              <a:t> Zuniga</a:t>
            </a:r>
            <a:br>
              <a:rPr lang="es-ES" sz="1800" dirty="0">
                <a:effectLst/>
                <a:latin typeface="Segoe UI" panose="020B0502040204020203" pitchFamily="34" charset="0"/>
                <a:ea typeface="Calibri" panose="020F0502020204030204" pitchFamily="34" charset="0"/>
                <a:cs typeface="Arial" panose="020B0604020202020204" pitchFamily="34" charset="0"/>
              </a:rPr>
            </a:br>
            <a:r>
              <a:rPr lang="es-ES" sz="1800" dirty="0">
                <a:effectLst/>
                <a:latin typeface="Segoe UI" panose="020B0502040204020203" pitchFamily="34" charset="0"/>
                <a:ea typeface="Calibri" panose="020F0502020204030204" pitchFamily="34" charset="0"/>
                <a:cs typeface="Arial" panose="020B0604020202020204" pitchFamily="34" charset="0"/>
              </a:rPr>
              <a:t>22141205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María Isabel Girón Pérez </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22141221   </a:t>
            </a:r>
          </a:p>
          <a:p>
            <a:pPr marL="342900" indent="-342900">
              <a:lnSpc>
                <a:spcPct val="150000"/>
              </a:lnSpc>
              <a:buFont typeface="Symbol" panose="05050102010706020507" pitchFamily="18" charset="2"/>
              <a:buChar char=""/>
            </a:pPr>
            <a:r>
              <a:rPr lang="es-HN" sz="1800" dirty="0">
                <a:effectLst/>
                <a:latin typeface="Segoe UI" panose="020B0502040204020203" pitchFamily="34" charset="0"/>
                <a:ea typeface="Calibri" panose="020F0502020204030204" pitchFamily="34" charset="0"/>
                <a:cs typeface="Arial" panose="020B0604020202020204" pitchFamily="34" charset="0"/>
              </a:rPr>
              <a:t>Carlo Marcello Menjivar Montes de Oca</a:t>
            </a:r>
            <a:br>
              <a:rPr lang="es-HN" sz="1800" dirty="0">
                <a:effectLst/>
                <a:latin typeface="Segoe UI" panose="020B0502040204020203" pitchFamily="34" charset="0"/>
                <a:ea typeface="Calibri" panose="020F0502020204030204" pitchFamily="34" charset="0"/>
                <a:cs typeface="Arial" panose="020B0604020202020204" pitchFamily="34" charset="0"/>
              </a:rPr>
            </a:br>
            <a:r>
              <a:rPr lang="es-HN" sz="1800" dirty="0">
                <a:effectLst/>
                <a:latin typeface="Segoe UI" panose="020B0502040204020203" pitchFamily="34" charset="0"/>
                <a:ea typeface="Calibri" panose="020F0502020204030204" pitchFamily="34" charset="0"/>
                <a:cs typeface="Arial" panose="020B0604020202020204" pitchFamily="34" charset="0"/>
              </a:rPr>
              <a:t>20551123</a:t>
            </a:r>
            <a:endParaRPr lang="en-US" sz="1800" dirty="0">
              <a:effectLst/>
              <a:latin typeface="Times New Roman" panose="02020603050405020304" pitchFamily="18" charset="0"/>
              <a:ea typeface="Calibri" panose="020F0502020204030204" pitchFamily="34" charset="0"/>
              <a:cs typeface="Arial" panose="020B0604020202020204" pitchFamily="34" charset="0"/>
            </a:endParaRPr>
          </a:p>
          <a:p>
            <a:pPr marL="285750" indent="-228600">
              <a:lnSpc>
                <a:spcPct val="90000"/>
              </a:lnSpc>
              <a:spcAft>
                <a:spcPts val="600"/>
              </a:spcAft>
              <a:buFont typeface="Arial" panose="020B0604020202020204" pitchFamily="34" charset="0"/>
              <a:buChar char="•"/>
            </a:pPr>
            <a:endParaRPr lang="en-US" sz="2000" dirty="0"/>
          </a:p>
        </p:txBody>
      </p:sp>
      <p:grpSp>
        <p:nvGrpSpPr>
          <p:cNvPr id="14" name="Google Shape;1410;p103">
            <a:extLst>
              <a:ext uri="{FF2B5EF4-FFF2-40B4-BE49-F238E27FC236}">
                <a16:creationId xmlns:a16="http://schemas.microsoft.com/office/drawing/2014/main" id="{7403F4FA-1CA0-4D75-835E-60E98015D114}"/>
              </a:ext>
            </a:extLst>
          </p:cNvPr>
          <p:cNvGrpSpPr/>
          <p:nvPr/>
        </p:nvGrpSpPr>
        <p:grpSpPr>
          <a:xfrm>
            <a:off x="10498985" y="2426452"/>
            <a:ext cx="1605280" cy="1657985"/>
            <a:chOff x="1836927" y="0"/>
            <a:chExt cx="2767450" cy="2766400"/>
          </a:xfrm>
        </p:grpSpPr>
        <p:cxnSp>
          <p:nvCxnSpPr>
            <p:cNvPr id="16" name="Google Shape;1411;p103">
              <a:extLst>
                <a:ext uri="{FF2B5EF4-FFF2-40B4-BE49-F238E27FC236}">
                  <a16:creationId xmlns:a16="http://schemas.microsoft.com/office/drawing/2014/main" id="{26079177-D2C8-451F-AF36-B5240FED9D2A}"/>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12;p103">
              <a:extLst>
                <a:ext uri="{FF2B5EF4-FFF2-40B4-BE49-F238E27FC236}">
                  <a16:creationId xmlns:a16="http://schemas.microsoft.com/office/drawing/2014/main" id="{7EBC3716-D9B9-4EE6-9A28-53FA3A7A2844}"/>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13;p103">
              <a:extLst>
                <a:ext uri="{FF2B5EF4-FFF2-40B4-BE49-F238E27FC236}">
                  <a16:creationId xmlns:a16="http://schemas.microsoft.com/office/drawing/2014/main" id="{E6AB127A-61ED-45D7-9CC5-A75376D0A638}"/>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4;p103">
              <a:extLst>
                <a:ext uri="{FF2B5EF4-FFF2-40B4-BE49-F238E27FC236}">
                  <a16:creationId xmlns:a16="http://schemas.microsoft.com/office/drawing/2014/main" id="{7CC7A27B-02DF-4729-B1EE-D9F3396CD8A1}"/>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sp>
        <p:nvSpPr>
          <p:cNvPr id="3" name="Google Shape;1417;p103">
            <a:extLst>
              <a:ext uri="{FF2B5EF4-FFF2-40B4-BE49-F238E27FC236}">
                <a16:creationId xmlns:a16="http://schemas.microsoft.com/office/drawing/2014/main" id="{6842DDBC-8E70-4B1C-9754-AE1CABF43B84}"/>
              </a:ext>
            </a:extLst>
          </p:cNvPr>
          <p:cNvSpPr txBox="1">
            <a:spLocks noChangeArrowheads="1"/>
          </p:cNvSpPr>
          <p:nvPr/>
        </p:nvSpPr>
        <p:spPr bwMode="auto">
          <a:xfrm>
            <a:off x="10523728" y="1774602"/>
            <a:ext cx="1727200" cy="40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52" name="Imagen 134" descr="Un par de personas sentadas en una mesa de madera&#10;&#10;Descripción generada automáticamente con confianza media">
            <a:extLst>
              <a:ext uri="{FF2B5EF4-FFF2-40B4-BE49-F238E27FC236}">
                <a16:creationId xmlns:a16="http://schemas.microsoft.com/office/drawing/2014/main" id="{8361DE4A-D047-43E5-BBF1-5897E3E5A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10650592" y="2571950"/>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texto 4">
            <a:extLst>
              <a:ext uri="{FF2B5EF4-FFF2-40B4-BE49-F238E27FC236}">
                <a16:creationId xmlns:a16="http://schemas.microsoft.com/office/drawing/2014/main" id="{7081B6CE-C276-44B8-98C6-DB9513293833}"/>
              </a:ext>
            </a:extLst>
          </p:cNvPr>
          <p:cNvSpPr txBox="1">
            <a:spLocks noChangeArrowheads="1"/>
          </p:cNvSpPr>
          <p:nvPr/>
        </p:nvSpPr>
        <p:spPr bwMode="auto">
          <a:xfrm>
            <a:off x="10797378" y="1991762"/>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ctr" eaLnBrk="0" fontAlgn="base" hangingPunct="0">
              <a:spcBef>
                <a:spcPct val="0"/>
              </a:spcBef>
              <a:spcAft>
                <a:spcPct val="0"/>
              </a:spcAf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lang="en-US" altLang="en-US" b="1" dirty="0">
              <a:solidFill>
                <a:srgbClr val="C45911"/>
              </a:solidFill>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4">
            <a:extLst>
              <a:ext uri="{FF2B5EF4-FFF2-40B4-BE49-F238E27FC236}">
                <a16:creationId xmlns:a16="http://schemas.microsoft.com/office/drawing/2014/main" id="{6ADB1746-98CC-4612-BC59-19DC2D4C643F}"/>
              </a:ext>
            </a:extLst>
          </p:cNvPr>
          <p:cNvSpPr txBox="1">
            <a:spLocks noChangeArrowheads="1"/>
          </p:cNvSpPr>
          <p:nvPr/>
        </p:nvSpPr>
        <p:spPr bwMode="auto">
          <a:xfrm>
            <a:off x="10824863" y="4141560"/>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 Box 27">
            <a:extLst>
              <a:ext uri="{FF2B5EF4-FFF2-40B4-BE49-F238E27FC236}">
                <a16:creationId xmlns:a16="http://schemas.microsoft.com/office/drawing/2014/main" id="{94CD79D2-006A-412B-8159-23F3CA44B06C}"/>
              </a:ext>
            </a:extLst>
          </p:cNvPr>
          <p:cNvSpPr txBox="1">
            <a:spLocks noChangeArrowheads="1"/>
          </p:cNvSpPr>
          <p:nvPr/>
        </p:nvSpPr>
        <p:spPr bwMode="auto">
          <a:xfrm>
            <a:off x="10375731" y="4053558"/>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4" name="Google Shape;1405;p103">
            <a:extLst>
              <a:ext uri="{FF2B5EF4-FFF2-40B4-BE49-F238E27FC236}">
                <a16:creationId xmlns:a16="http://schemas.microsoft.com/office/drawing/2014/main" id="{0B173EE6-2301-46AC-8224-3387FF6F69E5}"/>
              </a:ext>
            </a:extLst>
          </p:cNvPr>
          <p:cNvGrpSpPr/>
          <p:nvPr/>
        </p:nvGrpSpPr>
        <p:grpSpPr>
          <a:xfrm>
            <a:off x="10612844" y="115183"/>
            <a:ext cx="1506220" cy="1635125"/>
            <a:chOff x="124799" y="1"/>
            <a:chExt cx="2767450" cy="2766400"/>
          </a:xfrm>
        </p:grpSpPr>
        <p:cxnSp>
          <p:nvCxnSpPr>
            <p:cNvPr id="25" name="Google Shape;1406;p103">
              <a:extLst>
                <a:ext uri="{FF2B5EF4-FFF2-40B4-BE49-F238E27FC236}">
                  <a16:creationId xmlns:a16="http://schemas.microsoft.com/office/drawing/2014/main" id="{F952BCA8-9713-4120-A419-169A748D17E0}"/>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1407;p103">
              <a:extLst>
                <a:ext uri="{FF2B5EF4-FFF2-40B4-BE49-F238E27FC236}">
                  <a16:creationId xmlns:a16="http://schemas.microsoft.com/office/drawing/2014/main" id="{4DE04B0F-46DF-4E14-A243-D0E512042EE9}"/>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7" name="Google Shape;1408;p103">
              <a:extLst>
                <a:ext uri="{FF2B5EF4-FFF2-40B4-BE49-F238E27FC236}">
                  <a16:creationId xmlns:a16="http://schemas.microsoft.com/office/drawing/2014/main" id="{A2D1EEB0-0CC9-492B-953F-6926A285DA61}"/>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8" name="Google Shape;1409;p103">
              <a:extLst>
                <a:ext uri="{FF2B5EF4-FFF2-40B4-BE49-F238E27FC236}">
                  <a16:creationId xmlns:a16="http://schemas.microsoft.com/office/drawing/2014/main" id="{99C23032-BCF7-45A9-A21C-B27CEF5D6CD8}"/>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9" name="Imagen 139" descr="Una mujer con el cabello largo&#10;&#10;Descripción generada automáticamente">
            <a:extLst>
              <a:ext uri="{FF2B5EF4-FFF2-40B4-BE49-F238E27FC236}">
                <a16:creationId xmlns:a16="http://schemas.microsoft.com/office/drawing/2014/main" id="{B294DD4E-9A41-47B9-9263-EDD66C8FD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2698"/>
          <a:stretch>
            <a:fillRect/>
          </a:stretch>
        </p:blipFill>
        <p:spPr bwMode="auto">
          <a:xfrm>
            <a:off x="10657112" y="243771"/>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6">
            <a:extLst>
              <a:ext uri="{FF2B5EF4-FFF2-40B4-BE49-F238E27FC236}">
                <a16:creationId xmlns:a16="http://schemas.microsoft.com/office/drawing/2014/main" id="{CAEA851C-DF3E-433F-81BC-9A2C3F5E37E3}"/>
              </a:ext>
            </a:extLst>
          </p:cNvPr>
          <p:cNvSpPr txBox="1">
            <a:spLocks noChangeArrowheads="1"/>
          </p:cNvSpPr>
          <p:nvPr/>
        </p:nvSpPr>
        <p:spPr bwMode="auto">
          <a:xfrm>
            <a:off x="10824774" y="6364694"/>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ext Box 25">
            <a:extLst>
              <a:ext uri="{FF2B5EF4-FFF2-40B4-BE49-F238E27FC236}">
                <a16:creationId xmlns:a16="http://schemas.microsoft.com/office/drawing/2014/main" id="{4F639E90-A0A2-4920-8760-C2B4E378D814}"/>
              </a:ext>
            </a:extLst>
          </p:cNvPr>
          <p:cNvSpPr txBox="1">
            <a:spLocks noChangeArrowheads="1"/>
          </p:cNvSpPr>
          <p:nvPr/>
        </p:nvSpPr>
        <p:spPr bwMode="auto">
          <a:xfrm>
            <a:off x="10888296" y="664832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9" name="Google Shape;1410;p103">
            <a:extLst>
              <a:ext uri="{FF2B5EF4-FFF2-40B4-BE49-F238E27FC236}">
                <a16:creationId xmlns:a16="http://schemas.microsoft.com/office/drawing/2014/main" id="{922D5D8A-DFBF-4BFD-9B08-ED7330095708}"/>
              </a:ext>
            </a:extLst>
          </p:cNvPr>
          <p:cNvGrpSpPr/>
          <p:nvPr/>
        </p:nvGrpSpPr>
        <p:grpSpPr>
          <a:xfrm>
            <a:off x="10664191" y="4785616"/>
            <a:ext cx="1461770" cy="1669415"/>
            <a:chOff x="1977508" y="0"/>
            <a:chExt cx="2767450" cy="2766400"/>
          </a:xfrm>
        </p:grpSpPr>
        <p:cxnSp>
          <p:nvCxnSpPr>
            <p:cNvPr id="40" name="Google Shape;1411;p103">
              <a:extLst>
                <a:ext uri="{FF2B5EF4-FFF2-40B4-BE49-F238E27FC236}">
                  <a16:creationId xmlns:a16="http://schemas.microsoft.com/office/drawing/2014/main" id="{7CFA00B0-FF52-48A3-A266-2001E02082A8}"/>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1" name="Google Shape;1412;p103">
              <a:extLst>
                <a:ext uri="{FF2B5EF4-FFF2-40B4-BE49-F238E27FC236}">
                  <a16:creationId xmlns:a16="http://schemas.microsoft.com/office/drawing/2014/main" id="{E335058A-CB8F-4F29-8DF1-A90484C0C92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2" name="Google Shape;1413;p103">
              <a:extLst>
                <a:ext uri="{FF2B5EF4-FFF2-40B4-BE49-F238E27FC236}">
                  <a16:creationId xmlns:a16="http://schemas.microsoft.com/office/drawing/2014/main" id="{D1211FBA-E85C-4EAA-8EE5-51A71E529517}"/>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43" name="Google Shape;1414;p103">
              <a:extLst>
                <a:ext uri="{FF2B5EF4-FFF2-40B4-BE49-F238E27FC236}">
                  <a16:creationId xmlns:a16="http://schemas.microsoft.com/office/drawing/2014/main" id="{01B19716-8631-4422-952C-3937908D1DD4}"/>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043" name="Imagen 136" descr="Una mujer con un vestido de color naranja&#10;&#10;Descripción generada automáticamente">
            <a:extLst>
              <a:ext uri="{FF2B5EF4-FFF2-40B4-BE49-F238E27FC236}">
                <a16:creationId xmlns:a16="http://schemas.microsoft.com/office/drawing/2014/main" id="{C379569B-69A8-4571-B49D-872B94F7D8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5990" y="4889339"/>
            <a:ext cx="1082675" cy="1462088"/>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35">
            <a:extLst>
              <a:ext uri="{FF2B5EF4-FFF2-40B4-BE49-F238E27FC236}">
                <a16:creationId xmlns:a16="http://schemas.microsoft.com/office/drawing/2014/main" id="{295130AA-C8D0-4654-8926-CA9B6E6769A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9" name="Rectangle 41">
            <a:extLst>
              <a:ext uri="{FF2B5EF4-FFF2-40B4-BE49-F238E27FC236}">
                <a16:creationId xmlns:a16="http://schemas.microsoft.com/office/drawing/2014/main" id="{07DA5D4D-3B2E-4D31-ADE3-35CDF6E374C0}"/>
              </a:ext>
            </a:extLst>
          </p:cNvPr>
          <p:cNvSpPr>
            <a:spLocks noChangeArrowheads="1"/>
          </p:cNvSpPr>
          <p:nvPr/>
        </p:nvSpPr>
        <p:spPr bwMode="auto">
          <a:xfrm>
            <a:off x="0"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43">
            <a:extLst>
              <a:ext uri="{FF2B5EF4-FFF2-40B4-BE49-F238E27FC236}">
                <a16:creationId xmlns:a16="http://schemas.microsoft.com/office/drawing/2014/main" id="{C12FB914-5CFD-488A-997F-8264A4C31CD5}"/>
              </a:ext>
            </a:extLst>
          </p:cNvPr>
          <p:cNvSpPr>
            <a:spLocks noChangeArrowheads="1"/>
          </p:cNvSpPr>
          <p:nvPr/>
        </p:nvSpPr>
        <p:spPr bwMode="auto">
          <a:xfrm>
            <a:off x="0" y="914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s-HN" altLang="en-US" sz="12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br>
            <a:endParaRPr kumimoji="0" lang="en-US" altLang="en-US" sz="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4" name="Google Shape;1410;p103">
            <a:extLst>
              <a:ext uri="{FF2B5EF4-FFF2-40B4-BE49-F238E27FC236}">
                <a16:creationId xmlns:a16="http://schemas.microsoft.com/office/drawing/2014/main" id="{E19DFA20-B798-A94E-9744-5F97C82807DC}"/>
              </a:ext>
            </a:extLst>
          </p:cNvPr>
          <p:cNvGrpSpPr/>
          <p:nvPr/>
        </p:nvGrpSpPr>
        <p:grpSpPr>
          <a:xfrm>
            <a:off x="7782299" y="286522"/>
            <a:ext cx="1640205" cy="1634490"/>
            <a:chOff x="0" y="0"/>
            <a:chExt cx="2767450" cy="2766400"/>
          </a:xfrm>
        </p:grpSpPr>
        <p:cxnSp>
          <p:nvCxnSpPr>
            <p:cNvPr id="45" name="Google Shape;1411;p103">
              <a:extLst>
                <a:ext uri="{FF2B5EF4-FFF2-40B4-BE49-F238E27FC236}">
                  <a16:creationId xmlns:a16="http://schemas.microsoft.com/office/drawing/2014/main" id="{6D00BB92-EFC5-8C4B-8685-AA411CFA3A6C}"/>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6" name="Google Shape;1412;p103">
              <a:extLst>
                <a:ext uri="{FF2B5EF4-FFF2-40B4-BE49-F238E27FC236}">
                  <a16:creationId xmlns:a16="http://schemas.microsoft.com/office/drawing/2014/main" id="{D42F591D-7ADF-E446-9988-9FDD9C608608}"/>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7" name="Google Shape;1413;p103">
              <a:extLst>
                <a:ext uri="{FF2B5EF4-FFF2-40B4-BE49-F238E27FC236}">
                  <a16:creationId xmlns:a16="http://schemas.microsoft.com/office/drawing/2014/main" id="{4668BE77-C513-E34F-9C49-3F0763177CB7}"/>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48" name="Google Shape;1414;p103">
              <a:extLst>
                <a:ext uri="{FF2B5EF4-FFF2-40B4-BE49-F238E27FC236}">
                  <a16:creationId xmlns:a16="http://schemas.microsoft.com/office/drawing/2014/main" id="{68D87D85-17D9-2548-BD11-FEC91906F5B1}"/>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49" name="Imagen 140" descr="Una persona en frente de un espejo&#10;&#10;Descripción generada automáticamente con confianza baja">
            <a:extLst>
              <a:ext uri="{FF2B5EF4-FFF2-40B4-BE49-F238E27FC236}">
                <a16:creationId xmlns:a16="http://schemas.microsoft.com/office/drawing/2014/main" id="{252CCB54-6AE3-5F42-B2D7-5D0875D081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1224" y="390615"/>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18">
            <a:extLst>
              <a:ext uri="{FF2B5EF4-FFF2-40B4-BE49-F238E27FC236}">
                <a16:creationId xmlns:a16="http://schemas.microsoft.com/office/drawing/2014/main" id="{FEE309AE-D871-314E-8F11-28607A6BD33F}"/>
              </a:ext>
            </a:extLst>
          </p:cNvPr>
          <p:cNvSpPr txBox="1">
            <a:spLocks noChangeArrowheads="1"/>
          </p:cNvSpPr>
          <p:nvPr/>
        </p:nvSpPr>
        <p:spPr bwMode="auto">
          <a:xfrm>
            <a:off x="8319179" y="2175669"/>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1" name="Text Box 17">
            <a:extLst>
              <a:ext uri="{FF2B5EF4-FFF2-40B4-BE49-F238E27FC236}">
                <a16:creationId xmlns:a16="http://schemas.microsoft.com/office/drawing/2014/main" id="{997F1055-283D-414B-B150-3BFD5FB7E75B}"/>
              </a:ext>
            </a:extLst>
          </p:cNvPr>
          <p:cNvSpPr txBox="1">
            <a:spLocks noChangeArrowheads="1"/>
          </p:cNvSpPr>
          <p:nvPr/>
        </p:nvSpPr>
        <p:spPr bwMode="auto">
          <a:xfrm>
            <a:off x="7888512" y="1822263"/>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54561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Diagrama&#10;&#10;Descripción generada automáticamente">
            <a:extLst>
              <a:ext uri="{FF2B5EF4-FFF2-40B4-BE49-F238E27FC236}">
                <a16:creationId xmlns:a16="http://schemas.microsoft.com/office/drawing/2014/main" id="{A2192513-D0A9-48D6-8865-1BABEE30D34A}"/>
              </a:ext>
            </a:extLst>
          </p:cNvPr>
          <p:cNvPicPr>
            <a:picLocks noChangeAspect="1"/>
          </p:cNvPicPr>
          <p:nvPr/>
        </p:nvPicPr>
        <p:blipFill rotWithShape="1">
          <a:blip r:embed="rId2"/>
          <a:srcRect l="9452" r="31168" b="3646"/>
          <a:stretch/>
        </p:blipFill>
        <p:spPr>
          <a:xfrm>
            <a:off x="3522468" y="10"/>
            <a:ext cx="8669532" cy="6857990"/>
          </a:xfrm>
          <a:prstGeom prst="rect">
            <a:avLst/>
          </a:prstGeom>
        </p:spPr>
      </p:pic>
      <p:sp>
        <p:nvSpPr>
          <p:cNvPr id="31" name="Rectangle 3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429709" y="1198945"/>
            <a:ext cx="4669067" cy="1124712"/>
          </a:xfrm>
        </p:spPr>
        <p:txBody>
          <a:bodyPr vert="horz" lIns="91440" tIns="45720" rIns="91440" bIns="45720" rtlCol="0" anchor="b">
            <a:noAutofit/>
          </a:bodyPr>
          <a:lstStyle/>
          <a:p>
            <a:br>
              <a:rPr lang="es-HN" sz="1800" b="1" kern="0" dirty="0">
                <a:effectLst/>
                <a:latin typeface="Arial" panose="020B0604020202020204" pitchFamily="34" charset="0"/>
                <a:ea typeface="MS Gothic" panose="020B0609070205080204" pitchFamily="49" charset="-128"/>
                <a:cs typeface="Times New Roman" panose="02020603050405020304" pitchFamily="18" charset="0"/>
              </a:rPr>
            </a:br>
            <a:r>
              <a:rPr lang="es-HN" sz="1800" b="1" kern="0" dirty="0">
                <a:effectLst/>
                <a:latin typeface="Arial" panose="020B0604020202020204" pitchFamily="34" charset="0"/>
                <a:ea typeface="MS Gothic" panose="020B0609070205080204" pitchFamily="49" charset="-128"/>
                <a:cs typeface="Times New Roman" panose="02020603050405020304" pitchFamily="18" charset="0"/>
              </a:rPr>
              <a:t>CAPÍTULO II</a:t>
            </a:r>
            <a:r>
              <a:rPr lang="en-US" sz="3200" dirty="0">
                <a:latin typeface="+mj-lt"/>
                <a:cs typeface="+mj-cs"/>
              </a:rPr>
              <a:t>:</a:t>
            </a:r>
            <a:br>
              <a:rPr lang="en-US" sz="3200" dirty="0">
                <a:latin typeface="+mj-lt"/>
                <a:cs typeface="+mj-cs"/>
              </a:rPr>
            </a:br>
            <a:r>
              <a:rPr lang="en-US" sz="3200" dirty="0">
                <a:latin typeface="+mj-lt"/>
                <a:cs typeface="+mj-cs"/>
              </a:rPr>
              <a:t>Marco </a:t>
            </a:r>
            <a:r>
              <a:rPr lang="en-US" sz="3200" dirty="0" err="1">
                <a:latin typeface="+mj-lt"/>
                <a:cs typeface="+mj-cs"/>
              </a:rPr>
              <a:t>Teórico</a:t>
            </a:r>
            <a:r>
              <a:rPr lang="en-US" sz="3200" dirty="0">
                <a:latin typeface="+mj-lt"/>
                <a:cs typeface="+mj-cs"/>
              </a:rPr>
              <a:t> </a:t>
            </a:r>
            <a:br>
              <a:rPr lang="en-US" sz="3200" dirty="0">
                <a:latin typeface="+mj-lt"/>
                <a:cs typeface="+mj-cs"/>
              </a:rPr>
            </a:br>
            <a:endParaRPr lang="en-US" sz="3200" dirty="0">
              <a:latin typeface="+mj-lt"/>
              <a:cs typeface="+mj-cs"/>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6B9CB3E-42B6-44DC-9181-7CED8515E88B}"/>
              </a:ext>
            </a:extLst>
          </p:cNvPr>
          <p:cNvSpPr txBox="1"/>
          <p:nvPr/>
        </p:nvSpPr>
        <p:spPr>
          <a:xfrm>
            <a:off x="-471503" y="4806227"/>
            <a:ext cx="6252444"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a:lnSpc>
                <a:spcPct val="90000"/>
              </a:lnSpc>
              <a:spcAft>
                <a:spcPts val="600"/>
              </a:spcAft>
            </a:pPr>
            <a:r>
              <a:rPr lang="en-US" sz="1400" i="1" dirty="0"/>
              <a:t>“Al </a:t>
            </a:r>
            <a:r>
              <a:rPr lang="en-US" sz="1400" i="1" dirty="0" err="1"/>
              <a:t>analizar</a:t>
            </a:r>
            <a:r>
              <a:rPr lang="en-US" sz="1400" i="1" dirty="0"/>
              <a:t> </a:t>
            </a:r>
            <a:r>
              <a:rPr lang="en-US" sz="1400" i="1" dirty="0" err="1"/>
              <a:t>los</a:t>
            </a:r>
            <a:r>
              <a:rPr lang="en-US" sz="1400" i="1" dirty="0"/>
              <a:t> </a:t>
            </a:r>
            <a:r>
              <a:rPr lang="en-US" sz="1400" i="1" dirty="0" err="1"/>
              <a:t>datos</a:t>
            </a:r>
            <a:r>
              <a:rPr lang="en-US" sz="1400" i="1" dirty="0"/>
              <a:t> </a:t>
            </a:r>
            <a:r>
              <a:rPr lang="en-US" sz="1400" i="1" dirty="0" err="1"/>
              <a:t>cuantitativos</a:t>
            </a:r>
            <a:r>
              <a:rPr lang="en-US" sz="1400" i="1" dirty="0"/>
              <a:t> </a:t>
            </a:r>
            <a:r>
              <a:rPr lang="en-US" sz="1400" i="1" dirty="0" err="1"/>
              <a:t>debemos</a:t>
            </a:r>
            <a:r>
              <a:rPr lang="en-US" sz="1400" i="1" dirty="0"/>
              <a:t> </a:t>
            </a:r>
            <a:r>
              <a:rPr lang="en-US" sz="1400" i="1" dirty="0" err="1"/>
              <a:t>recordar</a:t>
            </a:r>
            <a:r>
              <a:rPr lang="en-US" sz="1400" i="1" dirty="0"/>
              <a:t> dos </a:t>
            </a:r>
            <a:r>
              <a:rPr lang="en-US" sz="1400" i="1" dirty="0" err="1"/>
              <a:t>cuestiones</a:t>
            </a:r>
            <a:r>
              <a:rPr lang="en-US" sz="1400" i="1" dirty="0"/>
              <a:t>: primero,</a:t>
            </a:r>
            <a:endParaRPr lang="es-ES" i="1">
              <a:cs typeface="Calibri" panose="020F0502020204030204"/>
            </a:endParaRPr>
          </a:p>
          <a:p>
            <a:pPr algn="r">
              <a:lnSpc>
                <a:spcPct val="90000"/>
              </a:lnSpc>
              <a:spcAft>
                <a:spcPts val="600"/>
              </a:spcAft>
            </a:pPr>
            <a:r>
              <a:rPr lang="en-US" sz="1400" i="1" dirty="0"/>
              <a:t>que </a:t>
            </a:r>
            <a:r>
              <a:rPr lang="en-US" sz="1400" i="1" dirty="0" err="1"/>
              <a:t>los</a:t>
            </a:r>
            <a:r>
              <a:rPr lang="en-US" sz="1400" i="1" dirty="0"/>
              <a:t> </a:t>
            </a:r>
            <a:r>
              <a:rPr lang="en-US" sz="1400" i="1" dirty="0" err="1"/>
              <a:t>modelos</a:t>
            </a:r>
            <a:r>
              <a:rPr lang="en-US" sz="1400" i="1" dirty="0"/>
              <a:t> </a:t>
            </a:r>
            <a:r>
              <a:rPr lang="en-US" sz="1400" i="1" dirty="0" err="1"/>
              <a:t>estadísticos</a:t>
            </a:r>
            <a:r>
              <a:rPr lang="en-US" sz="1400" i="1" dirty="0"/>
              <a:t> son </a:t>
            </a:r>
            <a:r>
              <a:rPr lang="en-US" sz="1400" i="1" dirty="0" err="1"/>
              <a:t>representaciones</a:t>
            </a:r>
            <a:r>
              <a:rPr lang="en-US" sz="1400" i="1" dirty="0"/>
              <a:t> de la </a:t>
            </a:r>
            <a:r>
              <a:rPr lang="en-US" sz="1400" i="1" dirty="0" err="1"/>
              <a:t>realidad</a:t>
            </a:r>
            <a:r>
              <a:rPr lang="en-US" sz="1400" i="1" dirty="0"/>
              <a:t>, no la</a:t>
            </a:r>
            <a:endParaRPr lang="en-US" sz="1400" i="1" dirty="0">
              <a:cs typeface="Calibri" panose="020F0502020204030204"/>
            </a:endParaRPr>
          </a:p>
          <a:p>
            <a:pPr algn="r">
              <a:lnSpc>
                <a:spcPct val="90000"/>
              </a:lnSpc>
              <a:spcAft>
                <a:spcPts val="600"/>
              </a:spcAft>
            </a:pPr>
            <a:r>
              <a:rPr lang="en-US" sz="1400" i="1" err="1"/>
              <a:t>realidad</a:t>
            </a:r>
            <a:r>
              <a:rPr lang="en-US" sz="1400" i="1" dirty="0"/>
              <a:t> </a:t>
            </a:r>
            <a:r>
              <a:rPr lang="en-US" sz="1400" i="1" err="1"/>
              <a:t>misma</a:t>
            </a:r>
            <a:r>
              <a:rPr lang="en-US" sz="1400" i="1" dirty="0"/>
              <a:t>; y </a:t>
            </a:r>
            <a:r>
              <a:rPr lang="en-US" sz="1400" i="1" err="1"/>
              <a:t>segundo</a:t>
            </a:r>
            <a:r>
              <a:rPr lang="en-US" sz="1400" i="1" dirty="0"/>
              <a:t>, </a:t>
            </a:r>
            <a:r>
              <a:rPr lang="en-US" sz="1400" i="1" err="1"/>
              <a:t>los</a:t>
            </a:r>
            <a:r>
              <a:rPr lang="en-US" sz="1400" i="1" dirty="0"/>
              <a:t> </a:t>
            </a:r>
            <a:r>
              <a:rPr lang="en-US" sz="1400" i="1" err="1"/>
              <a:t>resultados</a:t>
            </a:r>
            <a:r>
              <a:rPr lang="en-US" sz="1400" i="1" dirty="0"/>
              <a:t> </a:t>
            </a:r>
            <a:r>
              <a:rPr lang="en-US" sz="1400" i="1" err="1"/>
              <a:t>numéricos</a:t>
            </a:r>
            <a:r>
              <a:rPr lang="en-US" sz="1400" i="1" dirty="0"/>
              <a:t> </a:t>
            </a:r>
            <a:r>
              <a:rPr lang="en-US" sz="1400" i="1" err="1"/>
              <a:t>siempre</a:t>
            </a:r>
            <a:r>
              <a:rPr lang="en-US" sz="1400" i="1" dirty="0"/>
              <a:t> se </a:t>
            </a:r>
            <a:r>
              <a:rPr lang="en-US" sz="1400" i="1" err="1"/>
              <a:t>interpretan</a:t>
            </a:r>
            <a:endParaRPr lang="en-US" sz="1400" i="1">
              <a:cs typeface="Calibri" panose="020F0502020204030204"/>
            </a:endParaRPr>
          </a:p>
          <a:p>
            <a:pPr algn="r">
              <a:lnSpc>
                <a:spcPct val="90000"/>
              </a:lnSpc>
              <a:spcAft>
                <a:spcPts val="600"/>
              </a:spcAft>
            </a:pPr>
            <a:r>
              <a:rPr lang="en-US" sz="1400" i="1" err="1"/>
              <a:t>en</a:t>
            </a:r>
            <a:r>
              <a:rPr lang="en-US" sz="1400" i="1" dirty="0"/>
              <a:t> </a:t>
            </a:r>
            <a:r>
              <a:rPr lang="en-US" sz="1400" i="1" err="1"/>
              <a:t>contexto</a:t>
            </a:r>
            <a:r>
              <a:rPr lang="en-US" sz="1400" i="1" dirty="0"/>
              <a:t>, </a:t>
            </a:r>
            <a:r>
              <a:rPr lang="en-US" sz="1400" i="1" err="1"/>
              <a:t>por</a:t>
            </a:r>
            <a:r>
              <a:rPr lang="en-US" sz="1400" i="1" dirty="0"/>
              <a:t> </a:t>
            </a:r>
            <a:r>
              <a:rPr lang="en-US" sz="1400" i="1" err="1"/>
              <a:t>ejemplo</a:t>
            </a:r>
            <a:r>
              <a:rPr lang="en-US" sz="1400" i="1" dirty="0"/>
              <a:t>, un </a:t>
            </a:r>
            <a:r>
              <a:rPr lang="en-US" sz="1400" i="1" err="1"/>
              <a:t>mismo</a:t>
            </a:r>
            <a:r>
              <a:rPr lang="en-US" sz="1400" i="1" dirty="0"/>
              <a:t> valor de </a:t>
            </a:r>
            <a:r>
              <a:rPr lang="en-US" sz="1400" i="1" err="1"/>
              <a:t>presión</a:t>
            </a:r>
            <a:r>
              <a:rPr lang="en-US" sz="1400" i="1" dirty="0"/>
              <a:t> arterial no es </a:t>
            </a:r>
            <a:r>
              <a:rPr lang="en-US" sz="1400" i="1" err="1"/>
              <a:t>igual</a:t>
            </a:r>
            <a:r>
              <a:rPr lang="en-US" sz="1400" i="1" dirty="0"/>
              <a:t> </a:t>
            </a:r>
            <a:r>
              <a:rPr lang="en-US" sz="1400" i="1" err="1"/>
              <a:t>en</a:t>
            </a:r>
            <a:endParaRPr lang="en-US" sz="1400" i="1">
              <a:cs typeface="Calibri" panose="020F0502020204030204"/>
            </a:endParaRPr>
          </a:p>
          <a:p>
            <a:pPr algn="r">
              <a:lnSpc>
                <a:spcPct val="90000"/>
              </a:lnSpc>
              <a:spcAft>
                <a:spcPts val="600"/>
              </a:spcAft>
            </a:pPr>
            <a:r>
              <a:rPr lang="en-US" sz="1400" i="1" dirty="0"/>
              <a:t>un </a:t>
            </a:r>
            <a:r>
              <a:rPr lang="en-US" sz="1400" i="1" err="1"/>
              <a:t>bebe</a:t>
            </a:r>
            <a:r>
              <a:rPr lang="en-US" sz="1400" i="1" dirty="0"/>
              <a:t> que </a:t>
            </a:r>
            <a:r>
              <a:rPr lang="en-US" sz="1400" i="1" err="1"/>
              <a:t>en</a:t>
            </a:r>
            <a:r>
              <a:rPr lang="en-US" sz="1400" i="1" dirty="0"/>
              <a:t> </a:t>
            </a:r>
            <a:r>
              <a:rPr lang="en-US" sz="1400" i="1" err="1"/>
              <a:t>una</a:t>
            </a:r>
            <a:r>
              <a:rPr lang="en-US" sz="1400" i="1" dirty="0"/>
              <a:t> persona de la </a:t>
            </a:r>
            <a:r>
              <a:rPr lang="en-US" sz="1400" i="1" err="1"/>
              <a:t>tercera</a:t>
            </a:r>
            <a:r>
              <a:rPr lang="en-US" sz="1400" i="1" dirty="0"/>
              <a:t> </a:t>
            </a:r>
            <a:r>
              <a:rPr lang="en-US" sz="1400" i="1" err="1"/>
              <a:t>edad</a:t>
            </a:r>
            <a:r>
              <a:rPr lang="en-US" sz="1400" i="1" dirty="0"/>
              <a:t>.”</a:t>
            </a:r>
            <a:endParaRPr lang="en-US" sz="1400" i="1" dirty="0">
              <a:cs typeface="Calibri" panose="020F0502020204030204"/>
            </a:endParaRPr>
          </a:p>
          <a:p>
            <a:pPr algn="r">
              <a:lnSpc>
                <a:spcPct val="90000"/>
              </a:lnSpc>
              <a:spcAft>
                <a:spcPts val="600"/>
              </a:spcAft>
            </a:pPr>
            <a:endParaRPr lang="en-US" sz="1400" i="1" dirty="0">
              <a:cs typeface="Calibri" panose="020F0502020204030204"/>
            </a:endParaRPr>
          </a:p>
          <a:p>
            <a:pPr algn="r">
              <a:lnSpc>
                <a:spcPct val="90000"/>
              </a:lnSpc>
              <a:spcAft>
                <a:spcPts val="600"/>
              </a:spcAft>
            </a:pPr>
            <a:r>
              <a:rPr lang="en-US" sz="1400" i="1" dirty="0"/>
              <a:t>Roberto Hernández-Sampieri</a:t>
            </a:r>
            <a:r>
              <a:rPr lang="en-US" sz="1400" i="1" baseline="30000" dirty="0"/>
              <a:t>2</a:t>
            </a:r>
            <a:endParaRPr lang="en-US" sz="1400" i="1" baseline="30000">
              <a:cs typeface="Calibri" panose="020F0502020204030204"/>
            </a:endParaRPr>
          </a:p>
        </p:txBody>
      </p:sp>
      <p:sp>
        <p:nvSpPr>
          <p:cNvPr id="9" name="Text Box 26">
            <a:extLst>
              <a:ext uri="{FF2B5EF4-FFF2-40B4-BE49-F238E27FC236}">
                <a16:creationId xmlns:a16="http://schemas.microsoft.com/office/drawing/2014/main" id="{B5B8390A-B20A-5142-80B2-4DD767DFAE57}"/>
              </a:ext>
            </a:extLst>
          </p:cNvPr>
          <p:cNvSpPr txBox="1">
            <a:spLocks noChangeArrowheads="1"/>
          </p:cNvSpPr>
          <p:nvPr/>
        </p:nvSpPr>
        <p:spPr bwMode="auto">
          <a:xfrm>
            <a:off x="10738607" y="6163200"/>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Box 25">
            <a:extLst>
              <a:ext uri="{FF2B5EF4-FFF2-40B4-BE49-F238E27FC236}">
                <a16:creationId xmlns:a16="http://schemas.microsoft.com/office/drawing/2014/main" id="{1DA76E30-680E-F341-BAF8-49CED89C7E0B}"/>
              </a:ext>
            </a:extLst>
          </p:cNvPr>
          <p:cNvSpPr txBox="1">
            <a:spLocks noChangeArrowheads="1"/>
          </p:cNvSpPr>
          <p:nvPr/>
        </p:nvSpPr>
        <p:spPr bwMode="auto">
          <a:xfrm>
            <a:off x="10802129" y="644682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1" name="Google Shape;1410;p103">
            <a:extLst>
              <a:ext uri="{FF2B5EF4-FFF2-40B4-BE49-F238E27FC236}">
                <a16:creationId xmlns:a16="http://schemas.microsoft.com/office/drawing/2014/main" id="{3D3B15F7-2F3D-F348-BB02-51F74BC2DD16}"/>
              </a:ext>
            </a:extLst>
          </p:cNvPr>
          <p:cNvGrpSpPr/>
          <p:nvPr/>
        </p:nvGrpSpPr>
        <p:grpSpPr>
          <a:xfrm>
            <a:off x="10578024" y="4584122"/>
            <a:ext cx="1461770" cy="1669415"/>
            <a:chOff x="1977508" y="0"/>
            <a:chExt cx="2767450" cy="2766400"/>
          </a:xfrm>
        </p:grpSpPr>
        <p:cxnSp>
          <p:nvCxnSpPr>
            <p:cNvPr id="12" name="Google Shape;1411;p103">
              <a:extLst>
                <a:ext uri="{FF2B5EF4-FFF2-40B4-BE49-F238E27FC236}">
                  <a16:creationId xmlns:a16="http://schemas.microsoft.com/office/drawing/2014/main" id="{953F8589-8149-2C4E-8EFE-DC9256CDEA51}"/>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2;p103">
              <a:extLst>
                <a:ext uri="{FF2B5EF4-FFF2-40B4-BE49-F238E27FC236}">
                  <a16:creationId xmlns:a16="http://schemas.microsoft.com/office/drawing/2014/main" id="{C6D3ABEA-2F16-4E4A-9779-29E8E04E5CE9}"/>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4" name="Google Shape;1413;p103">
              <a:extLst>
                <a:ext uri="{FF2B5EF4-FFF2-40B4-BE49-F238E27FC236}">
                  <a16:creationId xmlns:a16="http://schemas.microsoft.com/office/drawing/2014/main" id="{919D9D7A-CF76-8444-B171-8562E53438A8}"/>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5" name="Google Shape;1414;p103">
              <a:extLst>
                <a:ext uri="{FF2B5EF4-FFF2-40B4-BE49-F238E27FC236}">
                  <a16:creationId xmlns:a16="http://schemas.microsoft.com/office/drawing/2014/main" id="{8F567DB8-BEC5-9F41-95D3-EC41149CB26B}"/>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6" name="Imagen 136" descr="Una mujer con un vestido de color naranja&#10;&#10;Descripción generada automáticamente">
            <a:extLst>
              <a:ext uri="{FF2B5EF4-FFF2-40B4-BE49-F238E27FC236}">
                <a16:creationId xmlns:a16="http://schemas.microsoft.com/office/drawing/2014/main" id="{D295638F-9C52-9A49-ACC8-7F2DD31AF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9823" y="4687845"/>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4971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6417733" y="490537"/>
            <a:ext cx="5291663" cy="1628775"/>
          </a:xfrm>
        </p:spPr>
        <p:txBody>
          <a:bodyPr vert="horz" lIns="91440" tIns="45720" rIns="91440" bIns="45720" rtlCol="0" anchor="b">
            <a:normAutofit/>
          </a:bodyPr>
          <a:lstStyle/>
          <a:p>
            <a:pPr marL="0" marR="0">
              <a:spcAft>
                <a:spcPts val="0"/>
              </a:spcAft>
            </a:pPr>
            <a:r>
              <a:rPr lang="en-US" sz="4000" b="1" dirty="0">
                <a:effectLst/>
                <a:latin typeface="+mj-lt"/>
                <a:cs typeface="+mj-cs"/>
              </a:rPr>
              <a:t>2.1 ANALISIS DE SITUACIÓN ACTUAL </a:t>
            </a:r>
          </a:p>
        </p:txBody>
      </p:sp>
      <p:pic>
        <p:nvPicPr>
          <p:cNvPr id="4" name="Imagen 5" descr="Imagen que contiene Aplicación&#10;&#10;Descripción generada automáticamente">
            <a:extLst>
              <a:ext uri="{FF2B5EF4-FFF2-40B4-BE49-F238E27FC236}">
                <a16:creationId xmlns:a16="http://schemas.microsoft.com/office/drawing/2014/main" id="{6F72921F-DDA1-40C9-AE8C-52C2743194E7}"/>
              </a:ext>
            </a:extLst>
          </p:cNvPr>
          <p:cNvPicPr>
            <a:picLocks noChangeAspect="1"/>
          </p:cNvPicPr>
          <p:nvPr/>
        </p:nvPicPr>
        <p:blipFill rotWithShape="1">
          <a:blip r:embed="rId2"/>
          <a:srcRect l="45814" r="618" b="1"/>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3" name="CuadroTexto 2">
            <a:extLst>
              <a:ext uri="{FF2B5EF4-FFF2-40B4-BE49-F238E27FC236}">
                <a16:creationId xmlns:a16="http://schemas.microsoft.com/office/drawing/2014/main" id="{D41CB1DF-D2AD-4CBB-A760-909249891FC9}"/>
              </a:ext>
            </a:extLst>
          </p:cNvPr>
          <p:cNvSpPr txBox="1"/>
          <p:nvPr/>
        </p:nvSpPr>
        <p:spPr>
          <a:xfrm>
            <a:off x="6417734" y="2614612"/>
            <a:ext cx="5291663" cy="375284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62500" lnSpcReduction="20000"/>
          </a:bodyPr>
          <a:lstStyle/>
          <a:p>
            <a:r>
              <a:rPr lang="es-HN" dirty="0"/>
              <a:t>Según datos del Banco Mundial en 2020, la tasa de paro mundial aumentó bruscamente hasta el 6,6%, sobre todo a causa de la pandemia de COVID-19 que asola el planeta desde entonces. Afortunadamente, el movimiento monetario ha sabido recuperarse progresivamente, de modo que, en 2021, la tasa de paro mundial evaluada descendió al 6,2%, lo que quiere decir que para ese año las personas supieron sobrellevar la crisis financiera a pesar de la pandemia. Actualmente la tasa de desempleo en términos globales es del 5,9% y se estima que para el 2023 categorizaría un descenso del 5,7%. Estamos hablando, según marcan los porcentajes, que para el año siguiente habríamos reducido casi un 1% exacto del desempleo mundial desde que la pandemia azoto el mundo entero, cifras no muy alentadoras pero que en vez de empeorar van mejorando.</a:t>
            </a:r>
            <a:endParaRPr lang="en-HN" dirty="0"/>
          </a:p>
          <a:p>
            <a:r>
              <a:rPr lang="es-HN" dirty="0"/>
              <a:t> </a:t>
            </a:r>
            <a:endParaRPr lang="en-HN" dirty="0"/>
          </a:p>
          <a:p>
            <a:r>
              <a:rPr lang="es-HN" dirty="0"/>
              <a:t>Esos datos globales afectan por ende al continente latinoamericano de una forma desfavorable ya que el punto de vista monetario no es muy alentador, el Banco Mundial ha vuelto a evaluar los efectos financieros de la pandemia; y los resultados, en particular para nuestro distrito, no son esperanzadores, ya que se estima que la caída del Producto Interior Bruto (PIB) será del 7,2% en América Latina, con una disminución del 8,1% en el PIB per cápita. América Latina será la zona generalmente más impactada por el efecto financiero de la pandemia.</a:t>
            </a:r>
            <a:endParaRPr lang="en-HN" dirty="0"/>
          </a:p>
          <a:p>
            <a:r>
              <a:rPr lang="es-HN" dirty="0"/>
              <a:t> </a:t>
            </a:r>
            <a:endParaRPr lang="en-HN" dirty="0"/>
          </a:p>
          <a:p>
            <a:r>
              <a:rPr lang="es-HN" dirty="0"/>
              <a:t>En nuestro Honduras se estima que la tasa de desempleo actual es del 8.37%, una clara diferencia a lo que categorizamos en el 2019 antes de iniciar la pandemia, en ese entonces contábamos con el 5.89%, lo que nos dice que la tasa de desempleo en nuestro país se elevó un 2.48%.</a:t>
            </a:r>
            <a:r>
              <a:rPr lang="es-HN" baseline="30000" dirty="0"/>
              <a:t>2</a:t>
            </a:r>
            <a:endParaRPr lang="en-HN" dirty="0"/>
          </a:p>
          <a:p>
            <a:r>
              <a:rPr lang="es-HN" dirty="0"/>
              <a:t> </a:t>
            </a:r>
            <a:endParaRPr lang="en-HN" dirty="0"/>
          </a:p>
          <a:p>
            <a:r>
              <a:rPr lang="es-HN" dirty="0"/>
              <a:t>La inflación del país es de 4.57%, 4.7% para los estados Unidos que tiene una tasa de desempleo del 5.3%</a:t>
            </a:r>
            <a:r>
              <a:rPr lang="es-HN" baseline="30000" dirty="0"/>
              <a:t>3 4</a:t>
            </a:r>
            <a:r>
              <a:rPr lang="es-HN" dirty="0"/>
              <a:t> </a:t>
            </a:r>
            <a:endParaRPr lang="en-HN" dirty="0"/>
          </a:p>
        </p:txBody>
      </p:sp>
      <p:sp>
        <p:nvSpPr>
          <p:cNvPr id="5" name="Text Box 26">
            <a:extLst>
              <a:ext uri="{FF2B5EF4-FFF2-40B4-BE49-F238E27FC236}">
                <a16:creationId xmlns:a16="http://schemas.microsoft.com/office/drawing/2014/main" id="{C59AAF1C-3E42-D146-8BFD-B165AA34E9AB}"/>
              </a:ext>
            </a:extLst>
          </p:cNvPr>
          <p:cNvSpPr txBox="1">
            <a:spLocks noChangeArrowheads="1"/>
          </p:cNvSpPr>
          <p:nvPr/>
        </p:nvSpPr>
        <p:spPr bwMode="auto">
          <a:xfrm>
            <a:off x="277858" y="6161623"/>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25">
            <a:extLst>
              <a:ext uri="{FF2B5EF4-FFF2-40B4-BE49-F238E27FC236}">
                <a16:creationId xmlns:a16="http://schemas.microsoft.com/office/drawing/2014/main" id="{E16E1651-B0BD-044E-AC73-58114E6D1003}"/>
              </a:ext>
            </a:extLst>
          </p:cNvPr>
          <p:cNvSpPr txBox="1">
            <a:spLocks noChangeArrowheads="1"/>
          </p:cNvSpPr>
          <p:nvPr/>
        </p:nvSpPr>
        <p:spPr bwMode="auto">
          <a:xfrm>
            <a:off x="341380" y="6445250"/>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10;p103">
            <a:extLst>
              <a:ext uri="{FF2B5EF4-FFF2-40B4-BE49-F238E27FC236}">
                <a16:creationId xmlns:a16="http://schemas.microsoft.com/office/drawing/2014/main" id="{E1C7FCEC-BC06-AB4E-80D3-C33A7094B882}"/>
              </a:ext>
            </a:extLst>
          </p:cNvPr>
          <p:cNvGrpSpPr/>
          <p:nvPr/>
        </p:nvGrpSpPr>
        <p:grpSpPr>
          <a:xfrm>
            <a:off x="117275" y="4582545"/>
            <a:ext cx="1461770" cy="1669415"/>
            <a:chOff x="1977508" y="0"/>
            <a:chExt cx="2767450" cy="2766400"/>
          </a:xfrm>
        </p:grpSpPr>
        <p:cxnSp>
          <p:nvCxnSpPr>
            <p:cNvPr id="8" name="Google Shape;1411;p103">
              <a:extLst>
                <a:ext uri="{FF2B5EF4-FFF2-40B4-BE49-F238E27FC236}">
                  <a16:creationId xmlns:a16="http://schemas.microsoft.com/office/drawing/2014/main" id="{0216B117-A349-5D4B-9922-3BCF5E41AFBB}"/>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9" name="Google Shape;1412;p103">
              <a:extLst>
                <a:ext uri="{FF2B5EF4-FFF2-40B4-BE49-F238E27FC236}">
                  <a16:creationId xmlns:a16="http://schemas.microsoft.com/office/drawing/2014/main" id="{027CB2EC-27B3-F646-8D09-AF71B059B730}"/>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13;p103">
              <a:extLst>
                <a:ext uri="{FF2B5EF4-FFF2-40B4-BE49-F238E27FC236}">
                  <a16:creationId xmlns:a16="http://schemas.microsoft.com/office/drawing/2014/main" id="{FD394D6A-6D20-424A-B208-05ADFF4AB069}"/>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4;p103">
              <a:extLst>
                <a:ext uri="{FF2B5EF4-FFF2-40B4-BE49-F238E27FC236}">
                  <a16:creationId xmlns:a16="http://schemas.microsoft.com/office/drawing/2014/main" id="{9763727D-7E38-F44D-91B4-A46009F306A6}"/>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2" name="Imagen 136" descr="Una mujer con un vestido de color naranja&#10;&#10;Descripción generada automáticamente">
            <a:extLst>
              <a:ext uri="{FF2B5EF4-FFF2-40B4-BE49-F238E27FC236}">
                <a16:creationId xmlns:a16="http://schemas.microsoft.com/office/drawing/2014/main" id="{BFFAFDD9-FD0E-784E-B920-7924424D2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74" y="4686268"/>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75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8D42CC4-D7EC-47EC-B39E-A8C0ADBB49CD}"/>
              </a:ext>
            </a:extLst>
          </p:cNvPr>
          <p:cNvSpPr txBox="1">
            <a:spLocks/>
          </p:cNvSpPr>
          <p:nvPr/>
        </p:nvSpPr>
        <p:spPr>
          <a:xfrm>
            <a:off x="6417733" y="490537"/>
            <a:ext cx="5291663" cy="162877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pPr marL="0" marR="0">
              <a:spcAft>
                <a:spcPts val="600"/>
              </a:spcAft>
            </a:pPr>
            <a:r>
              <a:rPr lang="en-US" sz="4000" b="1">
                <a:effectLst/>
                <a:latin typeface="+mj-lt"/>
                <a:cs typeface="+mj-cs"/>
              </a:rPr>
              <a:t>2.2 TEORÍAS DE SUSTENTO </a:t>
            </a:r>
          </a:p>
        </p:txBody>
      </p:sp>
      <p:pic>
        <p:nvPicPr>
          <p:cNvPr id="9" name="Picture 8">
            <a:extLst>
              <a:ext uri="{FF2B5EF4-FFF2-40B4-BE49-F238E27FC236}">
                <a16:creationId xmlns:a16="http://schemas.microsoft.com/office/drawing/2014/main" id="{AE89D60D-6EE5-CE49-498A-1D6D7308C41F}"/>
              </a:ext>
            </a:extLst>
          </p:cNvPr>
          <p:cNvPicPr>
            <a:picLocks noChangeAspect="1"/>
          </p:cNvPicPr>
          <p:nvPr/>
        </p:nvPicPr>
        <p:blipFill rotWithShape="1">
          <a:blip r:embed="rId2"/>
          <a:srcRect l="7402" r="33250"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11" name="CuadroTexto 5">
            <a:extLst>
              <a:ext uri="{FF2B5EF4-FFF2-40B4-BE49-F238E27FC236}">
                <a16:creationId xmlns:a16="http://schemas.microsoft.com/office/drawing/2014/main" id="{ED26C972-616B-BF42-B0CF-C0F5663B98C5}"/>
              </a:ext>
            </a:extLst>
          </p:cNvPr>
          <p:cNvGraphicFramePr/>
          <p:nvPr>
            <p:extLst>
              <p:ext uri="{D42A27DB-BD31-4B8C-83A1-F6EECF244321}">
                <p14:modId xmlns:p14="http://schemas.microsoft.com/office/powerpoint/2010/main" val="1866721829"/>
              </p:ext>
            </p:extLst>
          </p:nvPr>
        </p:nvGraphicFramePr>
        <p:xfrm>
          <a:off x="6192079" y="2236305"/>
          <a:ext cx="5824330" cy="43299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Box 26">
            <a:extLst>
              <a:ext uri="{FF2B5EF4-FFF2-40B4-BE49-F238E27FC236}">
                <a16:creationId xmlns:a16="http://schemas.microsoft.com/office/drawing/2014/main" id="{1FD4C474-A1A5-9E45-A1F8-30F4DFE5E18D}"/>
              </a:ext>
            </a:extLst>
          </p:cNvPr>
          <p:cNvSpPr txBox="1">
            <a:spLocks noChangeArrowheads="1"/>
          </p:cNvSpPr>
          <p:nvPr/>
        </p:nvSpPr>
        <p:spPr bwMode="auto">
          <a:xfrm>
            <a:off x="478275" y="6163210"/>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Text Box 25">
            <a:extLst>
              <a:ext uri="{FF2B5EF4-FFF2-40B4-BE49-F238E27FC236}">
                <a16:creationId xmlns:a16="http://schemas.microsoft.com/office/drawing/2014/main" id="{64D93219-26EF-6E42-952A-6561B0EDE73C}"/>
              </a:ext>
            </a:extLst>
          </p:cNvPr>
          <p:cNvSpPr txBox="1">
            <a:spLocks noChangeArrowheads="1"/>
          </p:cNvSpPr>
          <p:nvPr/>
        </p:nvSpPr>
        <p:spPr bwMode="auto">
          <a:xfrm>
            <a:off x="541797" y="644683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10;p103">
            <a:extLst>
              <a:ext uri="{FF2B5EF4-FFF2-40B4-BE49-F238E27FC236}">
                <a16:creationId xmlns:a16="http://schemas.microsoft.com/office/drawing/2014/main" id="{D9396A02-4F97-B249-807B-7E85FE5ED02A}"/>
              </a:ext>
            </a:extLst>
          </p:cNvPr>
          <p:cNvGrpSpPr/>
          <p:nvPr/>
        </p:nvGrpSpPr>
        <p:grpSpPr>
          <a:xfrm>
            <a:off x="317692" y="4584132"/>
            <a:ext cx="1461770" cy="1669415"/>
            <a:chOff x="1977508" y="0"/>
            <a:chExt cx="2767450" cy="2766400"/>
          </a:xfrm>
        </p:grpSpPr>
        <p:cxnSp>
          <p:nvCxnSpPr>
            <p:cNvPr id="8" name="Google Shape;1411;p103">
              <a:extLst>
                <a:ext uri="{FF2B5EF4-FFF2-40B4-BE49-F238E27FC236}">
                  <a16:creationId xmlns:a16="http://schemas.microsoft.com/office/drawing/2014/main" id="{3C0FF39D-65E7-124C-893D-BAD9204A9BBA}"/>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12;p103">
              <a:extLst>
                <a:ext uri="{FF2B5EF4-FFF2-40B4-BE49-F238E27FC236}">
                  <a16:creationId xmlns:a16="http://schemas.microsoft.com/office/drawing/2014/main" id="{FF9DC275-2BEC-7E43-B302-250D99146DBF}"/>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3;p103">
              <a:extLst>
                <a:ext uri="{FF2B5EF4-FFF2-40B4-BE49-F238E27FC236}">
                  <a16:creationId xmlns:a16="http://schemas.microsoft.com/office/drawing/2014/main" id="{167D8BA6-751F-6047-8BB7-563EF21CF78F}"/>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4;p103">
              <a:extLst>
                <a:ext uri="{FF2B5EF4-FFF2-40B4-BE49-F238E27FC236}">
                  <a16:creationId xmlns:a16="http://schemas.microsoft.com/office/drawing/2014/main" id="{DFEC86D0-C04F-5740-9078-8544E1EE53F6}"/>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4" name="Imagen 136" descr="Una mujer con un vestido de color naranja&#10;&#10;Descripción generada automáticamente">
            <a:extLst>
              <a:ext uri="{FF2B5EF4-FFF2-40B4-BE49-F238E27FC236}">
                <a16:creationId xmlns:a16="http://schemas.microsoft.com/office/drawing/2014/main" id="{B1EF4054-EEFB-004B-89F3-37665CCEC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491" y="4687855"/>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54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Texto&#10;&#10;Descripción generada automáticamente">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29833" r="1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477981" y="1122363"/>
            <a:ext cx="4023360" cy="3204134"/>
          </a:xfrm>
        </p:spPr>
        <p:txBody>
          <a:bodyPr vert="horz" lIns="91440" tIns="45720" rIns="91440" bIns="45720" rtlCol="0" anchor="b">
            <a:normAutofit/>
          </a:bodyPr>
          <a:lstStyle/>
          <a:p>
            <a:r>
              <a:rPr lang="es-HN" dirty="0"/>
              <a:t>CAPÍTULO III Metodología</a:t>
            </a:r>
            <a:br>
              <a:rPr lang="en-US" dirty="0"/>
            </a:br>
            <a:endParaRPr lang="en-US"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 Box 26">
            <a:extLst>
              <a:ext uri="{FF2B5EF4-FFF2-40B4-BE49-F238E27FC236}">
                <a16:creationId xmlns:a16="http://schemas.microsoft.com/office/drawing/2014/main" id="{B76164BE-18C7-2449-91C7-4C1F89539BC2}"/>
              </a:ext>
            </a:extLst>
          </p:cNvPr>
          <p:cNvSpPr txBox="1">
            <a:spLocks noChangeArrowheads="1"/>
          </p:cNvSpPr>
          <p:nvPr/>
        </p:nvSpPr>
        <p:spPr bwMode="auto">
          <a:xfrm>
            <a:off x="622563" y="6187345"/>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Text Box 25">
            <a:extLst>
              <a:ext uri="{FF2B5EF4-FFF2-40B4-BE49-F238E27FC236}">
                <a16:creationId xmlns:a16="http://schemas.microsoft.com/office/drawing/2014/main" id="{261599EB-9E27-0749-AA0F-C45574A9D807}"/>
              </a:ext>
            </a:extLst>
          </p:cNvPr>
          <p:cNvSpPr txBox="1">
            <a:spLocks noChangeArrowheads="1"/>
          </p:cNvSpPr>
          <p:nvPr/>
        </p:nvSpPr>
        <p:spPr bwMode="auto">
          <a:xfrm>
            <a:off x="686085" y="6470972"/>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2" name="Google Shape;1410;p103">
            <a:extLst>
              <a:ext uri="{FF2B5EF4-FFF2-40B4-BE49-F238E27FC236}">
                <a16:creationId xmlns:a16="http://schemas.microsoft.com/office/drawing/2014/main" id="{26D7380A-FA98-5F4E-95AB-5EFC3C0C0F87}"/>
              </a:ext>
            </a:extLst>
          </p:cNvPr>
          <p:cNvGrpSpPr/>
          <p:nvPr/>
        </p:nvGrpSpPr>
        <p:grpSpPr>
          <a:xfrm>
            <a:off x="461980" y="4608267"/>
            <a:ext cx="1461770" cy="1669415"/>
            <a:chOff x="1977508" y="0"/>
            <a:chExt cx="2767450" cy="2766400"/>
          </a:xfrm>
        </p:grpSpPr>
        <p:cxnSp>
          <p:nvCxnSpPr>
            <p:cNvPr id="14" name="Google Shape;1411;p103">
              <a:extLst>
                <a:ext uri="{FF2B5EF4-FFF2-40B4-BE49-F238E27FC236}">
                  <a16:creationId xmlns:a16="http://schemas.microsoft.com/office/drawing/2014/main" id="{675167DE-4541-0B43-A694-DFF7CE9CBCF0}"/>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6" name="Google Shape;1412;p103">
              <a:extLst>
                <a:ext uri="{FF2B5EF4-FFF2-40B4-BE49-F238E27FC236}">
                  <a16:creationId xmlns:a16="http://schemas.microsoft.com/office/drawing/2014/main" id="{B159C16B-793F-1B42-A22D-49704A9A1069}"/>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7" name="Google Shape;1413;p103">
              <a:extLst>
                <a:ext uri="{FF2B5EF4-FFF2-40B4-BE49-F238E27FC236}">
                  <a16:creationId xmlns:a16="http://schemas.microsoft.com/office/drawing/2014/main" id="{C3791B92-3F72-F040-BDBD-769A9D394F84}"/>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14;p103">
              <a:extLst>
                <a:ext uri="{FF2B5EF4-FFF2-40B4-BE49-F238E27FC236}">
                  <a16:creationId xmlns:a16="http://schemas.microsoft.com/office/drawing/2014/main" id="{15C248BA-FADF-F343-86A8-6AB461823010}"/>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9" name="Imagen 136" descr="Una mujer con un vestido de color naranja&#10;&#10;Descripción generada automáticamente">
            <a:extLst>
              <a:ext uri="{FF2B5EF4-FFF2-40B4-BE49-F238E27FC236}">
                <a16:creationId xmlns:a16="http://schemas.microsoft.com/office/drawing/2014/main" id="{5FCB1A87-4A02-9748-B165-2C1FAA998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779" y="4711990"/>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DF8D20-1DC7-4027-9104-4B7A68D8DC46}"/>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000" kern="1200">
                <a:solidFill>
                  <a:schemeClr val="bg1"/>
                </a:solidFill>
                <a:latin typeface="+mj-lt"/>
                <a:ea typeface="+mj-ea"/>
                <a:cs typeface="+mj-cs"/>
              </a:rPr>
              <a:t>3.1 Cuadro de congruencia metodológica</a:t>
            </a:r>
          </a:p>
        </p:txBody>
      </p:sp>
      <p:cxnSp>
        <p:nvCxnSpPr>
          <p:cNvPr id="18" name="Straight Connector 1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9" name="Table 8">
            <a:extLst>
              <a:ext uri="{FF2B5EF4-FFF2-40B4-BE49-F238E27FC236}">
                <a16:creationId xmlns:a16="http://schemas.microsoft.com/office/drawing/2014/main" id="{C66457EB-2A5F-49E9-9AAE-20F14048FB8B}"/>
              </a:ext>
            </a:extLst>
          </p:cNvPr>
          <p:cNvGraphicFramePr>
            <a:graphicFrameLocks noGrp="1"/>
          </p:cNvGraphicFramePr>
          <p:nvPr>
            <p:extLst>
              <p:ext uri="{D42A27DB-BD31-4B8C-83A1-F6EECF244321}">
                <p14:modId xmlns:p14="http://schemas.microsoft.com/office/powerpoint/2010/main" val="2543738067"/>
              </p:ext>
            </p:extLst>
          </p:nvPr>
        </p:nvGraphicFramePr>
        <p:xfrm>
          <a:off x="820174" y="2427541"/>
          <a:ext cx="10496555" cy="4058982"/>
        </p:xfrm>
        <a:graphic>
          <a:graphicData uri="http://schemas.openxmlformats.org/drawingml/2006/table">
            <a:tbl>
              <a:tblPr firstRow="1" bandRow="1">
                <a:tableStyleId>{5C22544A-7EE6-4342-B048-85BDC9FD1C3A}</a:tableStyleId>
              </a:tblPr>
              <a:tblGrid>
                <a:gridCol w="1660145">
                  <a:extLst>
                    <a:ext uri="{9D8B030D-6E8A-4147-A177-3AD203B41FA5}">
                      <a16:colId xmlns:a16="http://schemas.microsoft.com/office/drawing/2014/main" val="1852114087"/>
                    </a:ext>
                  </a:extLst>
                </a:gridCol>
                <a:gridCol w="1695710">
                  <a:extLst>
                    <a:ext uri="{9D8B030D-6E8A-4147-A177-3AD203B41FA5}">
                      <a16:colId xmlns:a16="http://schemas.microsoft.com/office/drawing/2014/main" val="1249915935"/>
                    </a:ext>
                  </a:extLst>
                </a:gridCol>
                <a:gridCol w="2835275">
                  <a:extLst>
                    <a:ext uri="{9D8B030D-6E8A-4147-A177-3AD203B41FA5}">
                      <a16:colId xmlns:a16="http://schemas.microsoft.com/office/drawing/2014/main" val="1732007764"/>
                    </a:ext>
                  </a:extLst>
                </a:gridCol>
                <a:gridCol w="1790841">
                  <a:extLst>
                    <a:ext uri="{9D8B030D-6E8A-4147-A177-3AD203B41FA5}">
                      <a16:colId xmlns:a16="http://schemas.microsoft.com/office/drawing/2014/main" val="2327036651"/>
                    </a:ext>
                  </a:extLst>
                </a:gridCol>
                <a:gridCol w="2514584">
                  <a:extLst>
                    <a:ext uri="{9D8B030D-6E8A-4147-A177-3AD203B41FA5}">
                      <a16:colId xmlns:a16="http://schemas.microsoft.com/office/drawing/2014/main" val="304597910"/>
                    </a:ext>
                  </a:extLst>
                </a:gridCol>
              </a:tblGrid>
              <a:tr h="559622">
                <a:tc>
                  <a:txBody>
                    <a:bodyPr/>
                    <a:lstStyle/>
                    <a:p>
                      <a:pPr marL="0" marR="0" algn="l">
                        <a:lnSpc>
                          <a:spcPct val="115000"/>
                        </a:lnSpc>
                        <a:spcBef>
                          <a:spcPts val="0"/>
                        </a:spcBef>
                        <a:spcAft>
                          <a:spcPts val="0"/>
                        </a:spcAft>
                      </a:pPr>
                      <a:r>
                        <a:rPr lang="es-ES" sz="1300">
                          <a:effectLst/>
                        </a:rPr>
                        <a:t>Título de</a:t>
                      </a:r>
                      <a:endParaRPr lang="en-US" sz="1300">
                        <a:effectLst/>
                      </a:endParaRPr>
                    </a:p>
                    <a:p>
                      <a:pPr marL="0" marR="0" algn="l">
                        <a:lnSpc>
                          <a:spcPct val="115000"/>
                        </a:lnSpc>
                        <a:spcBef>
                          <a:spcPts val="0"/>
                        </a:spcBef>
                        <a:spcAft>
                          <a:spcPts val="0"/>
                        </a:spcAft>
                      </a:pPr>
                      <a:r>
                        <a:rPr lang="es-ES" sz="1300">
                          <a:effectLst/>
                        </a:rPr>
                        <a:t>Investigación:</a:t>
                      </a:r>
                      <a:endParaRPr lang="en-US" sz="1300">
                        <a:effectLst/>
                        <a:latin typeface="Times New Roman" panose="02020603050405020304" pitchFamily="18" charset="0"/>
                        <a:ea typeface="Times New Roman" panose="02020603050405020304" pitchFamily="18" charset="0"/>
                        <a:cs typeface="Arial" panose="020B0604020202020204" pitchFamily="34" charset="0"/>
                      </a:endParaRPr>
                    </a:p>
                  </a:txBody>
                  <a:tcPr marL="96267" marR="96267" marT="48134" marB="48134"/>
                </a:tc>
                <a:tc>
                  <a:txBody>
                    <a:bodyPr/>
                    <a:lstStyle/>
                    <a:p>
                      <a:pPr marL="0" marR="0" algn="l">
                        <a:lnSpc>
                          <a:spcPct val="115000"/>
                        </a:lnSpc>
                        <a:spcBef>
                          <a:spcPts val="0"/>
                        </a:spcBef>
                        <a:spcAft>
                          <a:spcPts val="0"/>
                        </a:spcAft>
                      </a:pPr>
                      <a:r>
                        <a:rPr lang="es-ES" sz="1300">
                          <a:effectLst/>
                        </a:rPr>
                        <a:t>Problema de</a:t>
                      </a:r>
                      <a:endParaRPr lang="en-US" sz="1300">
                        <a:effectLst/>
                      </a:endParaRPr>
                    </a:p>
                    <a:p>
                      <a:pPr marL="0" marR="0" algn="l">
                        <a:lnSpc>
                          <a:spcPct val="115000"/>
                        </a:lnSpc>
                        <a:spcBef>
                          <a:spcPts val="0"/>
                        </a:spcBef>
                        <a:spcAft>
                          <a:spcPts val="0"/>
                        </a:spcAft>
                      </a:pPr>
                      <a:r>
                        <a:rPr lang="es-ES" sz="1300">
                          <a:effectLst/>
                        </a:rPr>
                        <a:t>Investigación:</a:t>
                      </a:r>
                      <a:endParaRPr lang="en-US" sz="1300">
                        <a:effectLst/>
                        <a:latin typeface="Times New Roman" panose="02020603050405020304" pitchFamily="18" charset="0"/>
                        <a:ea typeface="Times New Roman" panose="02020603050405020304" pitchFamily="18" charset="0"/>
                        <a:cs typeface="Arial" panose="020B0604020202020204" pitchFamily="34" charset="0"/>
                      </a:endParaRPr>
                    </a:p>
                  </a:txBody>
                  <a:tcPr marL="96267" marR="96267" marT="48134" marB="48134"/>
                </a:tc>
                <a:tc>
                  <a:txBody>
                    <a:bodyPr/>
                    <a:lstStyle/>
                    <a:p>
                      <a:pPr marL="0" marR="0" algn="l">
                        <a:lnSpc>
                          <a:spcPct val="115000"/>
                        </a:lnSpc>
                        <a:spcBef>
                          <a:spcPts val="0"/>
                        </a:spcBef>
                        <a:spcAft>
                          <a:spcPts val="0"/>
                        </a:spcAft>
                      </a:pPr>
                      <a:r>
                        <a:rPr lang="es-ES" sz="1300">
                          <a:effectLst/>
                        </a:rPr>
                        <a:t>Preguntas de</a:t>
                      </a:r>
                      <a:endParaRPr lang="en-US" sz="1300">
                        <a:effectLst/>
                      </a:endParaRPr>
                    </a:p>
                    <a:p>
                      <a:pPr marL="0" marR="0" algn="l">
                        <a:lnSpc>
                          <a:spcPct val="115000"/>
                        </a:lnSpc>
                        <a:spcBef>
                          <a:spcPts val="0"/>
                        </a:spcBef>
                        <a:spcAft>
                          <a:spcPts val="0"/>
                        </a:spcAft>
                      </a:pPr>
                      <a:r>
                        <a:rPr lang="es-ES" sz="1300">
                          <a:effectLst/>
                        </a:rPr>
                        <a:t>Investigación:</a:t>
                      </a:r>
                      <a:endParaRPr lang="en-US" sz="1300">
                        <a:effectLst/>
                        <a:latin typeface="Times New Roman" panose="02020603050405020304" pitchFamily="18" charset="0"/>
                        <a:ea typeface="Times New Roman" panose="02020603050405020304" pitchFamily="18" charset="0"/>
                        <a:cs typeface="Arial" panose="020B0604020202020204" pitchFamily="34" charset="0"/>
                      </a:endParaRPr>
                    </a:p>
                  </a:txBody>
                  <a:tcPr marL="96267" marR="96267" marT="48134" marB="48134"/>
                </a:tc>
                <a:tc>
                  <a:txBody>
                    <a:bodyPr/>
                    <a:lstStyle/>
                    <a:p>
                      <a:pPr marL="0" marR="0" algn="l">
                        <a:lnSpc>
                          <a:spcPct val="115000"/>
                        </a:lnSpc>
                        <a:spcBef>
                          <a:spcPts val="0"/>
                        </a:spcBef>
                        <a:spcAft>
                          <a:spcPts val="0"/>
                        </a:spcAft>
                      </a:pPr>
                      <a:r>
                        <a:rPr lang="es-ES" sz="1300">
                          <a:effectLst/>
                        </a:rPr>
                        <a:t>Objetivo</a:t>
                      </a:r>
                      <a:endParaRPr lang="en-US" sz="1300">
                        <a:effectLst/>
                      </a:endParaRPr>
                    </a:p>
                    <a:p>
                      <a:pPr marL="0" marR="0" algn="l">
                        <a:lnSpc>
                          <a:spcPct val="115000"/>
                        </a:lnSpc>
                        <a:spcBef>
                          <a:spcPts val="0"/>
                        </a:spcBef>
                        <a:spcAft>
                          <a:spcPts val="0"/>
                        </a:spcAft>
                      </a:pPr>
                      <a:r>
                        <a:rPr lang="es-ES" sz="1300">
                          <a:effectLst/>
                        </a:rPr>
                        <a:t>General:</a:t>
                      </a:r>
                      <a:endParaRPr lang="en-US" sz="1300">
                        <a:effectLst/>
                        <a:latin typeface="Times New Roman" panose="02020603050405020304" pitchFamily="18" charset="0"/>
                        <a:ea typeface="Times New Roman" panose="02020603050405020304" pitchFamily="18" charset="0"/>
                        <a:cs typeface="Arial" panose="020B0604020202020204" pitchFamily="34" charset="0"/>
                      </a:endParaRPr>
                    </a:p>
                  </a:txBody>
                  <a:tcPr marL="96267" marR="96267" marT="48134" marB="48134"/>
                </a:tc>
                <a:tc>
                  <a:txBody>
                    <a:bodyPr/>
                    <a:lstStyle/>
                    <a:p>
                      <a:pPr marL="0" marR="0" algn="l">
                        <a:lnSpc>
                          <a:spcPct val="115000"/>
                        </a:lnSpc>
                        <a:spcBef>
                          <a:spcPts val="0"/>
                        </a:spcBef>
                        <a:spcAft>
                          <a:spcPts val="0"/>
                        </a:spcAft>
                      </a:pPr>
                      <a:r>
                        <a:rPr lang="es-ES" sz="1300">
                          <a:effectLst/>
                        </a:rPr>
                        <a:t>Objetivos</a:t>
                      </a:r>
                      <a:endParaRPr lang="en-US" sz="1300">
                        <a:effectLst/>
                      </a:endParaRPr>
                    </a:p>
                    <a:p>
                      <a:pPr marL="0" marR="0" algn="l">
                        <a:lnSpc>
                          <a:spcPct val="115000"/>
                        </a:lnSpc>
                        <a:spcBef>
                          <a:spcPts val="0"/>
                        </a:spcBef>
                        <a:spcAft>
                          <a:spcPts val="0"/>
                        </a:spcAft>
                      </a:pPr>
                      <a:r>
                        <a:rPr lang="es-ES" sz="1300">
                          <a:effectLst/>
                        </a:rPr>
                        <a:t>Específicos:</a:t>
                      </a:r>
                      <a:endParaRPr lang="en-US" sz="1300">
                        <a:effectLst/>
                        <a:latin typeface="Times New Roman" panose="02020603050405020304" pitchFamily="18" charset="0"/>
                        <a:ea typeface="Times New Roman" panose="02020603050405020304" pitchFamily="18" charset="0"/>
                        <a:cs typeface="Arial" panose="020B0604020202020204" pitchFamily="34" charset="0"/>
                      </a:endParaRPr>
                    </a:p>
                  </a:txBody>
                  <a:tcPr marL="96267" marR="96267" marT="48134" marB="48134"/>
                </a:tc>
                <a:extLst>
                  <a:ext uri="{0D108BD9-81ED-4DB2-BD59-A6C34878D82A}">
                    <a16:rowId xmlns:a16="http://schemas.microsoft.com/office/drawing/2014/main" val="3750143351"/>
                  </a:ext>
                </a:extLst>
              </a:tr>
              <a:tr h="3438016">
                <a:tc>
                  <a:txBody>
                    <a:bodyPr/>
                    <a:lstStyle/>
                    <a:p>
                      <a:pPr marL="0" marR="0" algn="l">
                        <a:lnSpc>
                          <a:spcPct val="115000"/>
                        </a:lnSpc>
                        <a:spcBef>
                          <a:spcPts val="0"/>
                        </a:spcBef>
                        <a:spcAft>
                          <a:spcPts val="0"/>
                        </a:spcAft>
                      </a:pPr>
                      <a:r>
                        <a:rPr lang="es-ES" sz="1300" dirty="0">
                          <a:effectLst/>
                        </a:rPr>
                        <a:t>El efecto de la pandemia por COVID-19</a:t>
                      </a:r>
                      <a:r>
                        <a:rPr lang="es-HN" sz="1300" dirty="0">
                          <a:effectLst/>
                        </a:rPr>
                        <a:t> en los emprendimientos en Honduras</a:t>
                      </a:r>
                      <a:endParaRPr lang="en-US" sz="13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6267" marR="96267" marT="48134" marB="48134"/>
                </a:tc>
                <a:tc>
                  <a:txBody>
                    <a:bodyPr/>
                    <a:lstStyle/>
                    <a:p>
                      <a:pPr marL="0" marR="0" algn="l">
                        <a:lnSpc>
                          <a:spcPct val="115000"/>
                        </a:lnSpc>
                        <a:spcBef>
                          <a:spcPts val="0"/>
                        </a:spcBef>
                        <a:spcAft>
                          <a:spcPts val="0"/>
                        </a:spcAft>
                      </a:pPr>
                      <a:r>
                        <a:rPr lang="es-HN" sz="1300">
                          <a:effectLst/>
                        </a:rPr>
                        <a:t>¿Qué impacto tuvo </a:t>
                      </a:r>
                      <a:r>
                        <a:rPr lang="es-ES" sz="1300">
                          <a:effectLst/>
                        </a:rPr>
                        <a:t>la pandemia del COVID-19 </a:t>
                      </a:r>
                      <a:r>
                        <a:rPr lang="es-HN" sz="1300">
                          <a:effectLst/>
                        </a:rPr>
                        <a:t>en los nuevos emprendimientos en Honduras, post-pandemia</a:t>
                      </a:r>
                      <a:r>
                        <a:rPr lang="es-ES" sz="1300">
                          <a:effectLst/>
                        </a:rPr>
                        <a:t>? </a:t>
                      </a:r>
                      <a:endParaRPr lang="en-US" sz="1300">
                        <a:effectLst/>
                        <a:latin typeface="Times New Roman" panose="02020603050405020304" pitchFamily="18" charset="0"/>
                        <a:ea typeface="Times New Roman" panose="02020603050405020304" pitchFamily="18" charset="0"/>
                        <a:cs typeface="Arial" panose="020B0604020202020204" pitchFamily="34" charset="0"/>
                      </a:endParaRPr>
                    </a:p>
                  </a:txBody>
                  <a:tcPr marL="96267" marR="96267" marT="48134" marB="48134"/>
                </a:tc>
                <a:tc>
                  <a:txBody>
                    <a:bodyPr/>
                    <a:lstStyle/>
                    <a:p>
                      <a:pPr marL="228600" marR="0" algn="l">
                        <a:lnSpc>
                          <a:spcPct val="115000"/>
                        </a:lnSpc>
                        <a:spcBef>
                          <a:spcPts val="0"/>
                        </a:spcBef>
                        <a:spcAft>
                          <a:spcPts val="0"/>
                        </a:spcAft>
                      </a:pPr>
                      <a:r>
                        <a:rPr lang="es-HN" sz="1300">
                          <a:effectLst/>
                        </a:rPr>
                        <a:t>¿Cuál es la relación entre el desempleo y los nuevos emprendimientos en Honduras durante la pandemia del COVID-19?</a:t>
                      </a:r>
                      <a:endParaRPr lang="en-US" sz="1300">
                        <a:effectLst/>
                      </a:endParaRPr>
                    </a:p>
                    <a:p>
                      <a:pPr marL="228600" marR="0" algn="l">
                        <a:lnSpc>
                          <a:spcPct val="115000"/>
                        </a:lnSpc>
                        <a:spcBef>
                          <a:spcPts val="0"/>
                        </a:spcBef>
                        <a:spcAft>
                          <a:spcPts val="0"/>
                        </a:spcAft>
                      </a:pPr>
                      <a:r>
                        <a:rPr lang="es-HN" sz="1300">
                          <a:effectLst/>
                        </a:rPr>
                        <a:t> </a:t>
                      </a:r>
                      <a:endParaRPr lang="en-US" sz="1300">
                        <a:effectLst/>
                      </a:endParaRPr>
                    </a:p>
                    <a:p>
                      <a:pPr marL="228600" marR="0" algn="l">
                        <a:lnSpc>
                          <a:spcPct val="115000"/>
                        </a:lnSpc>
                        <a:spcBef>
                          <a:spcPts val="0"/>
                        </a:spcBef>
                        <a:spcAft>
                          <a:spcPts val="0"/>
                        </a:spcAft>
                      </a:pPr>
                      <a:r>
                        <a:rPr lang="es-HN" sz="1300">
                          <a:effectLst/>
                        </a:rPr>
                        <a:t>¿Cuáles son los nuevos emprendimientos que surgieron en Honduras durante la pandemia del COVID-19?</a:t>
                      </a:r>
                      <a:br>
                        <a:rPr lang="es-HN" sz="1300">
                          <a:effectLst/>
                        </a:rPr>
                      </a:br>
                      <a:endParaRPr lang="en-US" sz="1300">
                        <a:effectLst/>
                      </a:endParaRPr>
                    </a:p>
                    <a:p>
                      <a:pPr marL="228600" marR="0" algn="l">
                        <a:lnSpc>
                          <a:spcPct val="115000"/>
                        </a:lnSpc>
                        <a:spcBef>
                          <a:spcPts val="0"/>
                        </a:spcBef>
                        <a:spcAft>
                          <a:spcPts val="0"/>
                        </a:spcAft>
                      </a:pPr>
                      <a:r>
                        <a:rPr lang="es-ES" sz="1300">
                          <a:effectLst/>
                        </a:rPr>
                        <a:t>¿Qué beneficios otorgan los nuevos emprendimientos en el sector de San Pedro Sula? </a:t>
                      </a:r>
                      <a:endParaRPr lang="en-US" sz="1300">
                        <a:effectLst/>
                        <a:latin typeface="Times New Roman" panose="02020603050405020304" pitchFamily="18" charset="0"/>
                        <a:ea typeface="Calibri" panose="020F0502020204030204" pitchFamily="34" charset="0"/>
                        <a:cs typeface="Arial" panose="020B0604020202020204" pitchFamily="34" charset="0"/>
                      </a:endParaRPr>
                    </a:p>
                  </a:txBody>
                  <a:tcPr marL="96267" marR="96267" marT="48134" marB="48134"/>
                </a:tc>
                <a:tc>
                  <a:txBody>
                    <a:bodyPr/>
                    <a:lstStyle/>
                    <a:p>
                      <a:pPr marL="0" marR="0" algn="l">
                        <a:lnSpc>
                          <a:spcPct val="115000"/>
                        </a:lnSpc>
                        <a:spcBef>
                          <a:spcPts val="0"/>
                        </a:spcBef>
                        <a:spcAft>
                          <a:spcPts val="0"/>
                        </a:spcAft>
                      </a:pPr>
                      <a:r>
                        <a:rPr lang="es-HN" sz="1300">
                          <a:effectLst/>
                        </a:rPr>
                        <a:t>Investigar el impacto que tuvo el desempleo a causa de la pandemia en los emprendimientos en Honduras.</a:t>
                      </a:r>
                      <a:endParaRPr lang="en-US" sz="1300">
                        <a:effectLst/>
                        <a:latin typeface="Times New Roman" panose="02020603050405020304" pitchFamily="18" charset="0"/>
                        <a:ea typeface="Times New Roman" panose="02020603050405020304" pitchFamily="18" charset="0"/>
                        <a:cs typeface="Arial" panose="020B0604020202020204" pitchFamily="34" charset="0"/>
                      </a:endParaRPr>
                    </a:p>
                  </a:txBody>
                  <a:tcPr marL="96267" marR="96267" marT="48134" marB="48134"/>
                </a:tc>
                <a:tc>
                  <a:txBody>
                    <a:bodyPr/>
                    <a:lstStyle/>
                    <a:p>
                      <a:pPr marL="0" marR="0" algn="l">
                        <a:lnSpc>
                          <a:spcPct val="115000"/>
                        </a:lnSpc>
                        <a:spcBef>
                          <a:spcPts val="0"/>
                        </a:spcBef>
                        <a:spcAft>
                          <a:spcPts val="0"/>
                        </a:spcAft>
                      </a:pPr>
                      <a:r>
                        <a:rPr lang="es-HN" sz="1300" dirty="0">
                          <a:effectLst/>
                        </a:rPr>
                        <a:t>Analizar la correlación entre el desempleo y los nuevos emprendimientos en Honduras durante la pandemia del COVID-19.</a:t>
                      </a:r>
                      <a:br>
                        <a:rPr lang="es-HN" sz="1300" dirty="0">
                          <a:effectLst/>
                        </a:rPr>
                      </a:br>
                      <a:endParaRPr lang="en-US" sz="1300" dirty="0">
                        <a:effectLst/>
                      </a:endParaRPr>
                    </a:p>
                    <a:p>
                      <a:pPr marL="0" marR="0" algn="l">
                        <a:lnSpc>
                          <a:spcPct val="115000"/>
                        </a:lnSpc>
                        <a:spcBef>
                          <a:spcPts val="0"/>
                        </a:spcBef>
                        <a:spcAft>
                          <a:spcPts val="0"/>
                        </a:spcAft>
                      </a:pPr>
                      <a:r>
                        <a:rPr lang="es-HN" sz="1300" dirty="0">
                          <a:effectLst/>
                        </a:rPr>
                        <a:t>Clasificar los nuevos emprendimientos que surgieron en Honduras durante la pandemia del COVID-19.</a:t>
                      </a:r>
                      <a:br>
                        <a:rPr lang="es-HN" sz="1300" dirty="0">
                          <a:effectLst/>
                        </a:rPr>
                      </a:br>
                      <a:endParaRPr lang="en-US" sz="1300" dirty="0">
                        <a:effectLst/>
                      </a:endParaRPr>
                    </a:p>
                    <a:p>
                      <a:pPr marL="0" marR="0" algn="l">
                        <a:lnSpc>
                          <a:spcPct val="115000"/>
                        </a:lnSpc>
                        <a:spcBef>
                          <a:spcPts val="0"/>
                        </a:spcBef>
                        <a:spcAft>
                          <a:spcPts val="0"/>
                        </a:spcAft>
                      </a:pPr>
                      <a:r>
                        <a:rPr lang="es-HN" sz="1300" dirty="0">
                          <a:effectLst/>
                        </a:rPr>
                        <a:t>Explicar los beneficios que otorgaron los nuevos emprendimientos en el sector de San Pedro Sula.</a:t>
                      </a:r>
                      <a:endParaRPr lang="en-US" sz="1300" dirty="0">
                        <a:effectLst/>
                        <a:latin typeface="Times New Roman" panose="02020603050405020304" pitchFamily="18" charset="0"/>
                        <a:ea typeface="Times New Roman" panose="02020603050405020304" pitchFamily="18" charset="0"/>
                        <a:cs typeface="Arial" panose="020B0604020202020204" pitchFamily="34" charset="0"/>
                      </a:endParaRPr>
                    </a:p>
                  </a:txBody>
                  <a:tcPr marL="96267" marR="96267" marT="48134" marB="48134"/>
                </a:tc>
                <a:extLst>
                  <a:ext uri="{0D108BD9-81ED-4DB2-BD59-A6C34878D82A}">
                    <a16:rowId xmlns:a16="http://schemas.microsoft.com/office/drawing/2014/main" val="939949223"/>
                  </a:ext>
                </a:extLst>
              </a:tr>
            </a:tbl>
          </a:graphicData>
        </a:graphic>
      </p:graphicFrame>
      <p:grpSp>
        <p:nvGrpSpPr>
          <p:cNvPr id="15" name="Google Shape;1410;p103">
            <a:extLst>
              <a:ext uri="{FF2B5EF4-FFF2-40B4-BE49-F238E27FC236}">
                <a16:creationId xmlns:a16="http://schemas.microsoft.com/office/drawing/2014/main" id="{332A0FB4-1EDE-455F-A8E3-4C2D7C680622}"/>
              </a:ext>
            </a:extLst>
          </p:cNvPr>
          <p:cNvGrpSpPr/>
          <p:nvPr/>
        </p:nvGrpSpPr>
        <p:grpSpPr>
          <a:xfrm>
            <a:off x="152134" y="5125815"/>
            <a:ext cx="1461770" cy="1669415"/>
            <a:chOff x="1977508" y="0"/>
            <a:chExt cx="2767450" cy="2766400"/>
          </a:xfrm>
        </p:grpSpPr>
        <p:cxnSp>
          <p:nvCxnSpPr>
            <p:cNvPr id="17" name="Google Shape;1411;p103">
              <a:extLst>
                <a:ext uri="{FF2B5EF4-FFF2-40B4-BE49-F238E27FC236}">
                  <a16:creationId xmlns:a16="http://schemas.microsoft.com/office/drawing/2014/main" id="{0A2202BD-1DE4-41BF-9D1E-EC6747D768D0}"/>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12;p103">
              <a:extLst>
                <a:ext uri="{FF2B5EF4-FFF2-40B4-BE49-F238E27FC236}">
                  <a16:creationId xmlns:a16="http://schemas.microsoft.com/office/drawing/2014/main" id="{B8B199AB-2B6B-4A51-8B0E-2206B8C394A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1" name="Google Shape;1413;p103">
              <a:extLst>
                <a:ext uri="{FF2B5EF4-FFF2-40B4-BE49-F238E27FC236}">
                  <a16:creationId xmlns:a16="http://schemas.microsoft.com/office/drawing/2014/main" id="{1C4BCC48-CECE-46F3-BD57-22E6E470E4C9}"/>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2" name="Google Shape;1414;p103">
              <a:extLst>
                <a:ext uri="{FF2B5EF4-FFF2-40B4-BE49-F238E27FC236}">
                  <a16:creationId xmlns:a16="http://schemas.microsoft.com/office/drawing/2014/main" id="{55638812-D997-4502-B540-5FD1BC6763D2}"/>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3" name="Imagen 136" descr="Una mujer con un vestido de color naranja&#10;&#10;Descripción generada automáticamente">
            <a:extLst>
              <a:ext uri="{FF2B5EF4-FFF2-40B4-BE49-F238E27FC236}">
                <a16:creationId xmlns:a16="http://schemas.microsoft.com/office/drawing/2014/main" id="{6182C938-B182-453A-A7FD-B1C560A3DD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933" y="5229538"/>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411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15DBF-130C-3448-A0F9-028553464F47}"/>
              </a:ext>
            </a:extLst>
          </p:cNvPr>
          <p:cNvSpPr>
            <a:spLocks noGrp="1"/>
          </p:cNvSpPr>
          <p:nvPr>
            <p:ph type="title"/>
          </p:nvPr>
        </p:nvSpPr>
        <p:spPr>
          <a:xfrm>
            <a:off x="762001" y="803325"/>
            <a:ext cx="5314536" cy="1325563"/>
          </a:xfrm>
        </p:spPr>
        <p:txBody>
          <a:bodyPr vert="horz" lIns="91440" tIns="45720" rIns="91440" bIns="45720" rtlCol="0" anchor="ctr">
            <a:normAutofit/>
          </a:bodyPr>
          <a:lstStyle/>
          <a:p>
            <a:r>
              <a:rPr lang="en-US" sz="2800">
                <a:latin typeface="+mj-lt"/>
                <a:cs typeface="+mj-cs"/>
              </a:rPr>
              <a:t>3.2 Enfoque y alcance de la investigación</a:t>
            </a:r>
            <a:br>
              <a:rPr lang="en-US" sz="2800">
                <a:latin typeface="+mj-lt"/>
                <a:cs typeface="+mj-cs"/>
              </a:rPr>
            </a:br>
            <a:endParaRPr lang="en-US" sz="2800">
              <a:latin typeface="+mj-lt"/>
              <a:cs typeface="+mj-cs"/>
            </a:endParaRPr>
          </a:p>
        </p:txBody>
      </p:sp>
      <p:sp>
        <p:nvSpPr>
          <p:cNvPr id="11" name="Freeform: Shape 10">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AD7094A-0ED0-2FC0-3530-6A5EA34C6112}"/>
              </a:ext>
            </a:extLst>
          </p:cNvPr>
          <p:cNvPicPr>
            <a:picLocks noChangeAspect="1"/>
          </p:cNvPicPr>
          <p:nvPr/>
        </p:nvPicPr>
        <p:blipFill rotWithShape="1">
          <a:blip r:embed="rId2"/>
          <a:srcRect l="27461" r="8305" b="2"/>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graphicFrame>
        <p:nvGraphicFramePr>
          <p:cNvPr id="6" name="TextBox 3">
            <a:extLst>
              <a:ext uri="{FF2B5EF4-FFF2-40B4-BE49-F238E27FC236}">
                <a16:creationId xmlns:a16="http://schemas.microsoft.com/office/drawing/2014/main" id="{E878F2A7-BBD7-9366-0272-1FE6E7B21142}"/>
              </a:ext>
            </a:extLst>
          </p:cNvPr>
          <p:cNvGraphicFramePr/>
          <p:nvPr>
            <p:extLst>
              <p:ext uri="{D42A27DB-BD31-4B8C-83A1-F6EECF244321}">
                <p14:modId xmlns:p14="http://schemas.microsoft.com/office/powerpoint/2010/main" val="604648232"/>
              </p:ext>
            </p:extLst>
          </p:nvPr>
        </p:nvGraphicFramePr>
        <p:xfrm>
          <a:off x="255758" y="1978392"/>
          <a:ext cx="6182620" cy="42846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ext Box 26">
            <a:extLst>
              <a:ext uri="{FF2B5EF4-FFF2-40B4-BE49-F238E27FC236}">
                <a16:creationId xmlns:a16="http://schemas.microsoft.com/office/drawing/2014/main" id="{0BFA2F85-57F6-0E40-ACE5-6F13594F12AC}"/>
              </a:ext>
            </a:extLst>
          </p:cNvPr>
          <p:cNvSpPr txBox="1">
            <a:spLocks noChangeArrowheads="1"/>
          </p:cNvSpPr>
          <p:nvPr/>
        </p:nvSpPr>
        <p:spPr bwMode="auto">
          <a:xfrm>
            <a:off x="10699513" y="6163210"/>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 Box 25">
            <a:extLst>
              <a:ext uri="{FF2B5EF4-FFF2-40B4-BE49-F238E27FC236}">
                <a16:creationId xmlns:a16="http://schemas.microsoft.com/office/drawing/2014/main" id="{527B540A-CCC3-4847-A064-ED75A70EDEAC}"/>
              </a:ext>
            </a:extLst>
          </p:cNvPr>
          <p:cNvSpPr txBox="1">
            <a:spLocks noChangeArrowheads="1"/>
          </p:cNvSpPr>
          <p:nvPr/>
        </p:nvSpPr>
        <p:spPr bwMode="auto">
          <a:xfrm>
            <a:off x="10763035" y="644683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9" name="Google Shape;1410;p103">
            <a:extLst>
              <a:ext uri="{FF2B5EF4-FFF2-40B4-BE49-F238E27FC236}">
                <a16:creationId xmlns:a16="http://schemas.microsoft.com/office/drawing/2014/main" id="{47928AB7-5279-A34F-80F8-0E38D6779580}"/>
              </a:ext>
            </a:extLst>
          </p:cNvPr>
          <p:cNvGrpSpPr/>
          <p:nvPr/>
        </p:nvGrpSpPr>
        <p:grpSpPr>
          <a:xfrm>
            <a:off x="10538930" y="4584132"/>
            <a:ext cx="1461770" cy="1669415"/>
            <a:chOff x="1977508" y="0"/>
            <a:chExt cx="2767450" cy="2766400"/>
          </a:xfrm>
        </p:grpSpPr>
        <p:cxnSp>
          <p:nvCxnSpPr>
            <p:cNvPr id="20" name="Google Shape;1411;p103">
              <a:extLst>
                <a:ext uri="{FF2B5EF4-FFF2-40B4-BE49-F238E27FC236}">
                  <a16:creationId xmlns:a16="http://schemas.microsoft.com/office/drawing/2014/main" id="{EE466F2A-896A-2B4E-85CB-E3D66AED2CDD}"/>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1" name="Google Shape;1412;p103">
              <a:extLst>
                <a:ext uri="{FF2B5EF4-FFF2-40B4-BE49-F238E27FC236}">
                  <a16:creationId xmlns:a16="http://schemas.microsoft.com/office/drawing/2014/main" id="{751CD298-297F-1C45-B73B-87A506F8A044}"/>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2" name="Google Shape;1413;p103">
              <a:extLst>
                <a:ext uri="{FF2B5EF4-FFF2-40B4-BE49-F238E27FC236}">
                  <a16:creationId xmlns:a16="http://schemas.microsoft.com/office/drawing/2014/main" id="{720586E0-0A5D-9147-9D8A-836AB204152E}"/>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3" name="Google Shape;1414;p103">
              <a:extLst>
                <a:ext uri="{FF2B5EF4-FFF2-40B4-BE49-F238E27FC236}">
                  <a16:creationId xmlns:a16="http://schemas.microsoft.com/office/drawing/2014/main" id="{457BDCE6-665C-6947-BC11-EFEEDE346623}"/>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4" name="Imagen 136" descr="Una mujer con un vestido de color naranja&#10;&#10;Descripción generada automáticamente">
            <a:extLst>
              <a:ext uri="{FF2B5EF4-FFF2-40B4-BE49-F238E27FC236}">
                <a16:creationId xmlns:a16="http://schemas.microsoft.com/office/drawing/2014/main" id="{BC201638-3558-D749-BDF3-61CA0CFE97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20729" y="4687855"/>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31862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026" name="Picture 2" descr="Women Empowerment- The Psychological Aspect | Voices of Youth">
            <a:extLst>
              <a:ext uri="{FF2B5EF4-FFF2-40B4-BE49-F238E27FC236}">
                <a16:creationId xmlns:a16="http://schemas.microsoft.com/office/drawing/2014/main" id="{67825A96-A7AF-8048-BD64-6618EF3460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5"/>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2E6D7B5D-EBDD-4911-8CE1-923B7A205B13}"/>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latin typeface="+mj-lt"/>
                <a:cs typeface="+mj-cs"/>
              </a:rPr>
              <a:t>3.3 </a:t>
            </a:r>
            <a:r>
              <a:rPr lang="en-US" sz="3600">
                <a:effectLst/>
                <a:latin typeface="+mj-lt"/>
                <a:cs typeface="+mj-cs"/>
              </a:rPr>
              <a:t>Formulación de hipótesis </a:t>
            </a:r>
            <a:endParaRPr lang="en-US" sz="3600">
              <a:latin typeface="+mj-lt"/>
              <a:cs typeface="+mj-cs"/>
            </a:endParaRPr>
          </a:p>
        </p:txBody>
      </p:sp>
      <p:sp>
        <p:nvSpPr>
          <p:cNvPr id="3" name="CuadroTexto 2">
            <a:extLst>
              <a:ext uri="{FF2B5EF4-FFF2-40B4-BE49-F238E27FC236}">
                <a16:creationId xmlns:a16="http://schemas.microsoft.com/office/drawing/2014/main" id="{1E07917A-BBD8-4A10-84A3-12CF9AA213F5}"/>
              </a:ext>
            </a:extLst>
          </p:cNvPr>
          <p:cNvSpPr txBox="1"/>
          <p:nvPr/>
        </p:nvSpPr>
        <p:spPr>
          <a:xfrm>
            <a:off x="618063" y="4856921"/>
            <a:ext cx="9565028" cy="124924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t>A raíz de la pandemia y el incremento en el desempleo, las mujeres comenzaron a emprender y esto ha ayudado a mitigar la crisis económica del país. </a:t>
            </a:r>
          </a:p>
        </p:txBody>
      </p:sp>
      <p:sp>
        <p:nvSpPr>
          <p:cNvPr id="15" name="Text Box 26">
            <a:extLst>
              <a:ext uri="{FF2B5EF4-FFF2-40B4-BE49-F238E27FC236}">
                <a16:creationId xmlns:a16="http://schemas.microsoft.com/office/drawing/2014/main" id="{B1D3F8BB-E6EF-794D-90FC-DB18C62E0F94}"/>
              </a:ext>
            </a:extLst>
          </p:cNvPr>
          <p:cNvSpPr txBox="1">
            <a:spLocks noChangeArrowheads="1"/>
          </p:cNvSpPr>
          <p:nvPr/>
        </p:nvSpPr>
        <p:spPr bwMode="auto">
          <a:xfrm>
            <a:off x="10625533" y="6332276"/>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 Box 25">
            <a:extLst>
              <a:ext uri="{FF2B5EF4-FFF2-40B4-BE49-F238E27FC236}">
                <a16:creationId xmlns:a16="http://schemas.microsoft.com/office/drawing/2014/main" id="{3CB4CD93-49BE-7A48-8885-F88E0B1099C3}"/>
              </a:ext>
            </a:extLst>
          </p:cNvPr>
          <p:cNvSpPr txBox="1">
            <a:spLocks noChangeArrowheads="1"/>
          </p:cNvSpPr>
          <p:nvPr/>
        </p:nvSpPr>
        <p:spPr bwMode="auto">
          <a:xfrm>
            <a:off x="10689055" y="6615903"/>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7" name="Google Shape;1410;p103">
            <a:extLst>
              <a:ext uri="{FF2B5EF4-FFF2-40B4-BE49-F238E27FC236}">
                <a16:creationId xmlns:a16="http://schemas.microsoft.com/office/drawing/2014/main" id="{D4B909FE-DF96-0A43-B36B-D7B29D93E828}"/>
              </a:ext>
            </a:extLst>
          </p:cNvPr>
          <p:cNvGrpSpPr/>
          <p:nvPr/>
        </p:nvGrpSpPr>
        <p:grpSpPr>
          <a:xfrm>
            <a:off x="10464950" y="4753198"/>
            <a:ext cx="1461770" cy="1669415"/>
            <a:chOff x="1977508" y="0"/>
            <a:chExt cx="2767450" cy="2766400"/>
          </a:xfrm>
        </p:grpSpPr>
        <p:cxnSp>
          <p:nvCxnSpPr>
            <p:cNvPr id="18" name="Google Shape;1411;p103">
              <a:extLst>
                <a:ext uri="{FF2B5EF4-FFF2-40B4-BE49-F238E27FC236}">
                  <a16:creationId xmlns:a16="http://schemas.microsoft.com/office/drawing/2014/main" id="{61DBC3A9-66BA-A942-968E-1FD53152D9DB}"/>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12;p103">
              <a:extLst>
                <a:ext uri="{FF2B5EF4-FFF2-40B4-BE49-F238E27FC236}">
                  <a16:creationId xmlns:a16="http://schemas.microsoft.com/office/drawing/2014/main" id="{2587AAC3-2450-E24C-85D9-923D50851187}"/>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3;p103">
              <a:extLst>
                <a:ext uri="{FF2B5EF4-FFF2-40B4-BE49-F238E27FC236}">
                  <a16:creationId xmlns:a16="http://schemas.microsoft.com/office/drawing/2014/main" id="{1AA0ED9F-167F-BD44-A703-F4849C5DA303}"/>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1" name="Google Shape;1414;p103">
              <a:extLst>
                <a:ext uri="{FF2B5EF4-FFF2-40B4-BE49-F238E27FC236}">
                  <a16:creationId xmlns:a16="http://schemas.microsoft.com/office/drawing/2014/main" id="{D99A3297-B25C-844B-8EC1-B61663F4E683}"/>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2" name="Imagen 136" descr="Una mujer con un vestido de color naranja&#10;&#10;Descripción generada automáticamente">
            <a:extLst>
              <a:ext uri="{FF2B5EF4-FFF2-40B4-BE49-F238E27FC236}">
                <a16:creationId xmlns:a16="http://schemas.microsoft.com/office/drawing/2014/main" id="{0C1522EA-E382-7F42-BF3A-2289526967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46749" y="4856921"/>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27356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5 Project-Planning Tips to Help You Meet Your Goals">
            <a:extLst>
              <a:ext uri="{FF2B5EF4-FFF2-40B4-BE49-F238E27FC236}">
                <a16:creationId xmlns:a16="http://schemas.microsoft.com/office/drawing/2014/main" id="{E9D2F0C5-C393-7749-8B23-F419B07A8B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409" b="-1"/>
          <a:stretch/>
        </p:blipFill>
        <p:spPr bwMode="auto">
          <a:xfrm>
            <a:off x="4117521" y="10"/>
            <a:ext cx="8074479"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FA36A4-8F08-AF43-8257-5576F11AD059}"/>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3400">
                <a:latin typeface="+mj-lt"/>
                <a:cs typeface="+mj-cs"/>
              </a:rPr>
              <a:t>3.4 Diseño de la investigación</a:t>
            </a:r>
            <a:br>
              <a:rPr lang="en-US" sz="3400">
                <a:latin typeface="+mj-lt"/>
                <a:cs typeface="+mj-cs"/>
              </a:rPr>
            </a:br>
            <a:endParaRPr lang="en-US" sz="3400">
              <a:latin typeface="+mj-lt"/>
              <a:cs typeface="+mj-cs"/>
            </a:endParaRPr>
          </a:p>
        </p:txBody>
      </p:sp>
      <p:sp>
        <p:nvSpPr>
          <p:cNvPr id="5" name="TextBox 4">
            <a:extLst>
              <a:ext uri="{FF2B5EF4-FFF2-40B4-BE49-F238E27FC236}">
                <a16:creationId xmlns:a16="http://schemas.microsoft.com/office/drawing/2014/main" id="{1A178BCE-F72A-4544-8DB5-66071A8B4DD4}"/>
              </a:ext>
            </a:extLst>
          </p:cNvPr>
          <p:cNvSpPr txBox="1"/>
          <p:nvPr/>
        </p:nvSpPr>
        <p:spPr>
          <a:xfrm>
            <a:off x="476680" y="1728848"/>
            <a:ext cx="4531416" cy="4154361"/>
          </a:xfrm>
          <a:prstGeom prst="rect">
            <a:avLst/>
          </a:prstGeom>
        </p:spPr>
        <p:txBody>
          <a:bodyPr vert="horz" lIns="91440" tIns="45720" rIns="91440" bIns="45720" rtlCol="0">
            <a:normAutofit/>
          </a:bodyPr>
          <a:lstStyle/>
          <a:p>
            <a:pPr>
              <a:lnSpc>
                <a:spcPct val="150000"/>
              </a:lnSpc>
              <a:spcAft>
                <a:spcPts val="600"/>
              </a:spcAft>
            </a:pPr>
            <a:r>
              <a:rPr lang="en-US" sz="2000" dirty="0" err="1">
                <a:effectLst/>
              </a:rPr>
              <a:t>En</a:t>
            </a:r>
            <a:r>
              <a:rPr lang="en-US" sz="2000" dirty="0">
                <a:effectLst/>
              </a:rPr>
              <a:t> </a:t>
            </a:r>
            <a:r>
              <a:rPr lang="en-US" sz="2000" dirty="0" err="1">
                <a:effectLst/>
              </a:rPr>
              <a:t>esta</a:t>
            </a:r>
            <a:r>
              <a:rPr lang="en-US" sz="2000" dirty="0">
                <a:effectLst/>
              </a:rPr>
              <a:t> </a:t>
            </a:r>
            <a:r>
              <a:rPr lang="en-US" sz="2000" dirty="0" err="1">
                <a:effectLst/>
              </a:rPr>
              <a:t>investigación</a:t>
            </a:r>
            <a:r>
              <a:rPr lang="en-US" sz="2000" dirty="0">
                <a:effectLst/>
              </a:rPr>
              <a:t> se </a:t>
            </a:r>
            <a:r>
              <a:rPr lang="en-US" sz="2000" dirty="0" err="1">
                <a:effectLst/>
              </a:rPr>
              <a:t>utilizó</a:t>
            </a:r>
            <a:r>
              <a:rPr lang="en-US" sz="2000" dirty="0">
                <a:effectLst/>
              </a:rPr>
              <a:t> un </a:t>
            </a:r>
            <a:r>
              <a:rPr lang="en-US" sz="2000" dirty="0" err="1">
                <a:effectLst/>
              </a:rPr>
              <a:t>diseño</a:t>
            </a:r>
            <a:r>
              <a:rPr lang="en-US" sz="2000" dirty="0">
                <a:effectLst/>
              </a:rPr>
              <a:t> de </a:t>
            </a:r>
            <a:r>
              <a:rPr lang="en-US" sz="2000" dirty="0" err="1">
                <a:effectLst/>
              </a:rPr>
              <a:t>tipo</a:t>
            </a:r>
            <a:r>
              <a:rPr lang="en-US" sz="2000" dirty="0">
                <a:effectLst/>
              </a:rPr>
              <a:t> no experimental transversal </a:t>
            </a:r>
            <a:r>
              <a:rPr lang="en-US" sz="2000" dirty="0" err="1">
                <a:effectLst/>
              </a:rPr>
              <a:t>descriptivo</a:t>
            </a:r>
            <a:r>
              <a:rPr lang="en-US" sz="2000" dirty="0">
                <a:effectLst/>
              </a:rPr>
              <a:t> </a:t>
            </a:r>
            <a:r>
              <a:rPr lang="en-US" sz="2000" dirty="0" err="1">
                <a:effectLst/>
              </a:rPr>
              <a:t>correlacional</a:t>
            </a:r>
            <a:r>
              <a:rPr lang="en-US" sz="2000" dirty="0">
                <a:effectLst/>
              </a:rPr>
              <a:t>. Como </a:t>
            </a:r>
            <a:r>
              <a:rPr lang="en-US" sz="2000" dirty="0" err="1">
                <a:effectLst/>
              </a:rPr>
              <a:t>establece</a:t>
            </a:r>
            <a:r>
              <a:rPr lang="en-US" sz="2000" dirty="0">
                <a:effectLst/>
              </a:rPr>
              <a:t> (</a:t>
            </a:r>
            <a:r>
              <a:rPr lang="en-US" sz="2000" dirty="0" err="1">
                <a:effectLst/>
              </a:rPr>
              <a:t>Sampieri</a:t>
            </a:r>
            <a:r>
              <a:rPr lang="en-US" sz="2000" dirty="0">
                <a:effectLst/>
              </a:rPr>
              <a:t>, Fernandez, &amp; Baptista, 2010), </a:t>
            </a:r>
            <a:r>
              <a:rPr lang="en-US" sz="2000" dirty="0" err="1">
                <a:effectLst/>
              </a:rPr>
              <a:t>estos</a:t>
            </a:r>
            <a:r>
              <a:rPr lang="en-US" sz="2000" dirty="0">
                <a:effectLst/>
              </a:rPr>
              <a:t> </a:t>
            </a:r>
            <a:r>
              <a:rPr lang="en-US" sz="2000" dirty="0" err="1">
                <a:effectLst/>
              </a:rPr>
              <a:t>diseños</a:t>
            </a:r>
            <a:r>
              <a:rPr lang="en-US" sz="2000" dirty="0">
                <a:effectLst/>
              </a:rPr>
              <a:t> </a:t>
            </a:r>
            <a:r>
              <a:rPr lang="en-US" sz="2000" dirty="0" err="1">
                <a:effectLst/>
              </a:rPr>
              <a:t>indagan</a:t>
            </a:r>
            <a:r>
              <a:rPr lang="en-US" sz="2000" dirty="0">
                <a:effectLst/>
              </a:rPr>
              <a:t> la </a:t>
            </a:r>
            <a:r>
              <a:rPr lang="en-US" sz="2000" dirty="0" err="1">
                <a:effectLst/>
              </a:rPr>
              <a:t>incidencia</a:t>
            </a:r>
            <a:r>
              <a:rPr lang="en-US" sz="2000" dirty="0">
                <a:effectLst/>
              </a:rPr>
              <a:t> de las </a:t>
            </a:r>
            <a:r>
              <a:rPr lang="en-US" sz="2000" dirty="0" err="1">
                <a:effectLst/>
              </a:rPr>
              <a:t>modalidades</a:t>
            </a:r>
            <a:r>
              <a:rPr lang="en-US" sz="2000" dirty="0">
                <a:effectLst/>
              </a:rPr>
              <a:t>, </a:t>
            </a:r>
            <a:r>
              <a:rPr lang="en-US" sz="2000" dirty="0" err="1">
                <a:effectLst/>
              </a:rPr>
              <a:t>categorías</a:t>
            </a:r>
            <a:r>
              <a:rPr lang="en-US" sz="2000" dirty="0">
                <a:effectLst/>
              </a:rPr>
              <a:t> o </a:t>
            </a:r>
            <a:r>
              <a:rPr lang="en-US" sz="2000" dirty="0" err="1">
                <a:effectLst/>
              </a:rPr>
              <a:t>niveles</a:t>
            </a:r>
            <a:r>
              <a:rPr lang="en-US" sz="2000" dirty="0">
                <a:effectLst/>
              </a:rPr>
              <a:t> de una o </a:t>
            </a:r>
            <a:r>
              <a:rPr lang="en-US" sz="2000" dirty="0" err="1">
                <a:effectLst/>
              </a:rPr>
              <a:t>más</a:t>
            </a:r>
            <a:r>
              <a:rPr lang="en-US" sz="2000" dirty="0">
                <a:effectLst/>
              </a:rPr>
              <a:t> variables </a:t>
            </a:r>
            <a:r>
              <a:rPr lang="en-US" sz="2000" dirty="0" err="1">
                <a:effectLst/>
              </a:rPr>
              <a:t>en</a:t>
            </a:r>
            <a:r>
              <a:rPr lang="en-US" sz="2000" dirty="0">
                <a:effectLst/>
              </a:rPr>
              <a:t> una población, son </a:t>
            </a:r>
            <a:r>
              <a:rPr lang="en-US" sz="2000" dirty="0" err="1">
                <a:effectLst/>
              </a:rPr>
              <a:t>estudios</a:t>
            </a:r>
            <a:r>
              <a:rPr lang="en-US" sz="2000" dirty="0">
                <a:effectLst/>
              </a:rPr>
              <a:t> </a:t>
            </a:r>
            <a:r>
              <a:rPr lang="en-US" sz="2000" dirty="0" err="1">
                <a:effectLst/>
              </a:rPr>
              <a:t>puramente</a:t>
            </a:r>
            <a:r>
              <a:rPr lang="en-US" sz="2000" dirty="0">
                <a:effectLst/>
              </a:rPr>
              <a:t> </a:t>
            </a:r>
            <a:r>
              <a:rPr lang="en-US" sz="2000" dirty="0" err="1">
                <a:effectLst/>
              </a:rPr>
              <a:t>descriptivos</a:t>
            </a:r>
            <a:r>
              <a:rPr lang="en-US" sz="2000" dirty="0">
                <a:effectLst/>
              </a:rPr>
              <a:t>. </a:t>
            </a:r>
            <a:endParaRPr lang="en-US" sz="2000" dirty="0"/>
          </a:p>
        </p:txBody>
      </p:sp>
      <p:grpSp>
        <p:nvGrpSpPr>
          <p:cNvPr id="24" name="Google Shape;1410;p103">
            <a:extLst>
              <a:ext uri="{FF2B5EF4-FFF2-40B4-BE49-F238E27FC236}">
                <a16:creationId xmlns:a16="http://schemas.microsoft.com/office/drawing/2014/main" id="{3A0265EC-02E3-9A4A-A87D-BF9B9745B4AC}"/>
              </a:ext>
            </a:extLst>
          </p:cNvPr>
          <p:cNvGrpSpPr/>
          <p:nvPr/>
        </p:nvGrpSpPr>
        <p:grpSpPr>
          <a:xfrm>
            <a:off x="10493783" y="4336078"/>
            <a:ext cx="1640205" cy="1634490"/>
            <a:chOff x="0" y="0"/>
            <a:chExt cx="2767450" cy="2766400"/>
          </a:xfrm>
        </p:grpSpPr>
        <p:cxnSp>
          <p:nvCxnSpPr>
            <p:cNvPr id="25" name="Google Shape;1411;p103">
              <a:extLst>
                <a:ext uri="{FF2B5EF4-FFF2-40B4-BE49-F238E27FC236}">
                  <a16:creationId xmlns:a16="http://schemas.microsoft.com/office/drawing/2014/main" id="{46CFFC40-6CB8-6B43-9AD3-806C72C7709F}"/>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1412;p103">
              <a:extLst>
                <a:ext uri="{FF2B5EF4-FFF2-40B4-BE49-F238E27FC236}">
                  <a16:creationId xmlns:a16="http://schemas.microsoft.com/office/drawing/2014/main" id="{B70E9BCC-0B83-8140-9242-8D2C95E552DA}"/>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7" name="Google Shape;1413;p103">
              <a:extLst>
                <a:ext uri="{FF2B5EF4-FFF2-40B4-BE49-F238E27FC236}">
                  <a16:creationId xmlns:a16="http://schemas.microsoft.com/office/drawing/2014/main" id="{F743F093-A1A4-754F-B2B5-126CA1698AEF}"/>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8" name="Google Shape;1414;p103">
              <a:extLst>
                <a:ext uri="{FF2B5EF4-FFF2-40B4-BE49-F238E27FC236}">
                  <a16:creationId xmlns:a16="http://schemas.microsoft.com/office/drawing/2014/main" id="{5D5878D6-4021-BD4D-9D9F-752AD2791463}"/>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9" name="Imagen 140" descr="Una persona en frente de un espejo&#10;&#10;Descripción generada automáticamente con confianza baja">
            <a:extLst>
              <a:ext uri="{FF2B5EF4-FFF2-40B4-BE49-F238E27FC236}">
                <a16:creationId xmlns:a16="http://schemas.microsoft.com/office/drawing/2014/main" id="{92DCCCF1-65CC-FD40-812B-26E1C3EF1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708" y="4440171"/>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30" name="Text Box 18">
            <a:extLst>
              <a:ext uri="{FF2B5EF4-FFF2-40B4-BE49-F238E27FC236}">
                <a16:creationId xmlns:a16="http://schemas.microsoft.com/office/drawing/2014/main" id="{0922AB74-FC68-6942-9F93-B0BBD0A7AF07}"/>
              </a:ext>
            </a:extLst>
          </p:cNvPr>
          <p:cNvSpPr txBox="1">
            <a:spLocks noChangeArrowheads="1"/>
          </p:cNvSpPr>
          <p:nvPr/>
        </p:nvSpPr>
        <p:spPr bwMode="auto">
          <a:xfrm>
            <a:off x="11030663" y="6225225"/>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Text Box 17">
            <a:extLst>
              <a:ext uri="{FF2B5EF4-FFF2-40B4-BE49-F238E27FC236}">
                <a16:creationId xmlns:a16="http://schemas.microsoft.com/office/drawing/2014/main" id="{13259AA0-7F66-9D48-BDD9-48E039BF37B1}"/>
              </a:ext>
            </a:extLst>
          </p:cNvPr>
          <p:cNvSpPr txBox="1">
            <a:spLocks noChangeArrowheads="1"/>
          </p:cNvSpPr>
          <p:nvPr/>
        </p:nvSpPr>
        <p:spPr bwMode="auto">
          <a:xfrm>
            <a:off x="10599996" y="5871819"/>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8810708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Planning Cost Management on Your Project -">
            <a:extLst>
              <a:ext uri="{FF2B5EF4-FFF2-40B4-BE49-F238E27FC236}">
                <a16:creationId xmlns:a16="http://schemas.microsoft.com/office/drawing/2014/main" id="{BFF8AABE-86CD-944C-BABE-EEEC12371CEE}"/>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r="-1" b="20338"/>
          <a:stretch/>
        </p:blipFill>
        <p:spPr bwMode="auto">
          <a:xfrm>
            <a:off x="20" y="10"/>
            <a:ext cx="1219197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B9F05A-4BD1-1246-B420-B341AC1DA6D0}"/>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5000">
                <a:latin typeface="+mj-lt"/>
                <a:cs typeface="+mj-cs"/>
              </a:rPr>
              <a:t>3.5 Selección de la muestra </a:t>
            </a:r>
            <a:br>
              <a:rPr lang="en-US" sz="5000">
                <a:latin typeface="+mj-lt"/>
                <a:cs typeface="+mj-cs"/>
              </a:rPr>
            </a:br>
            <a:endParaRPr lang="en-US" sz="5000">
              <a:latin typeface="+mj-lt"/>
              <a:cs typeface="+mj-cs"/>
            </a:endParaRPr>
          </a:p>
        </p:txBody>
      </p:sp>
      <p:sp>
        <p:nvSpPr>
          <p:cNvPr id="73" name="Rectangle 7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44A3D0F-9265-FA41-A6D4-BFA62263F20A}"/>
              </a:ext>
            </a:extLst>
          </p:cNvPr>
          <p:cNvSpPr txBox="1"/>
          <p:nvPr/>
        </p:nvSpPr>
        <p:spPr>
          <a:xfrm>
            <a:off x="841248" y="3502152"/>
            <a:ext cx="10506456" cy="2670048"/>
          </a:xfrm>
          <a:prstGeom prst="rect">
            <a:avLst/>
          </a:prstGeom>
        </p:spPr>
        <p:txBody>
          <a:bodyPr vert="horz" lIns="91440" tIns="45720" rIns="91440" bIns="45720" rtlCol="0">
            <a:normAutofit/>
          </a:bodyPr>
          <a:lstStyle/>
          <a:p>
            <a:pPr indent="-228600">
              <a:lnSpc>
                <a:spcPct val="90000"/>
              </a:lnSpc>
              <a:buFont typeface="Arial" panose="020B0604020202020204" pitchFamily="34" charset="0"/>
              <a:buChar char="•"/>
            </a:pPr>
            <a:r>
              <a:rPr lang="en-US" sz="1700" dirty="0">
                <a:effectLst/>
              </a:rPr>
              <a:t>Una </a:t>
            </a:r>
            <a:r>
              <a:rPr lang="en-US" sz="1700" dirty="0" err="1">
                <a:effectLst/>
              </a:rPr>
              <a:t>parte</a:t>
            </a:r>
            <a:r>
              <a:rPr lang="en-US" sz="1700" dirty="0">
                <a:effectLst/>
              </a:rPr>
              <a:t> fundamental para </a:t>
            </a:r>
            <a:r>
              <a:rPr lang="en-US" sz="1700" dirty="0" err="1">
                <a:effectLst/>
              </a:rPr>
              <a:t>realizar</a:t>
            </a:r>
            <a:r>
              <a:rPr lang="en-US" sz="1700" dirty="0">
                <a:effectLst/>
              </a:rPr>
              <a:t> un </a:t>
            </a:r>
            <a:r>
              <a:rPr lang="en-US" sz="1700" dirty="0" err="1">
                <a:effectLst/>
              </a:rPr>
              <a:t>estudio</a:t>
            </a:r>
            <a:r>
              <a:rPr lang="en-US" sz="1700" dirty="0">
                <a:effectLst/>
              </a:rPr>
              <a:t> </a:t>
            </a:r>
            <a:r>
              <a:rPr lang="en-US" sz="1700" dirty="0" err="1">
                <a:effectLst/>
              </a:rPr>
              <a:t>estadístico</a:t>
            </a:r>
            <a:r>
              <a:rPr lang="en-US" sz="1700" dirty="0">
                <a:effectLst/>
              </a:rPr>
              <a:t> de </a:t>
            </a:r>
            <a:r>
              <a:rPr lang="en-US" sz="1700" dirty="0" err="1">
                <a:effectLst/>
              </a:rPr>
              <a:t>cualquier</a:t>
            </a:r>
            <a:r>
              <a:rPr lang="en-US" sz="1700" dirty="0">
                <a:effectLst/>
              </a:rPr>
              <a:t> </a:t>
            </a:r>
            <a:r>
              <a:rPr lang="en-US" sz="1700" dirty="0" err="1">
                <a:effectLst/>
              </a:rPr>
              <a:t>tipo</a:t>
            </a:r>
            <a:r>
              <a:rPr lang="en-US" sz="1700" dirty="0">
                <a:effectLst/>
              </a:rPr>
              <a:t> es </a:t>
            </a:r>
            <a:r>
              <a:rPr lang="en-US" sz="1700" dirty="0" err="1">
                <a:effectLst/>
              </a:rPr>
              <a:t>obtener</a:t>
            </a:r>
            <a:r>
              <a:rPr lang="en-US" sz="1700" dirty="0">
                <a:effectLst/>
              </a:rPr>
              <a:t> </a:t>
            </a:r>
            <a:r>
              <a:rPr lang="en-US" sz="1700" dirty="0" err="1">
                <a:effectLst/>
              </a:rPr>
              <a:t>unos</a:t>
            </a:r>
            <a:r>
              <a:rPr lang="en-US" sz="1700" dirty="0">
                <a:effectLst/>
              </a:rPr>
              <a:t> </a:t>
            </a:r>
            <a:r>
              <a:rPr lang="en-US" sz="1700" dirty="0" err="1">
                <a:effectLst/>
              </a:rPr>
              <a:t>resultados</a:t>
            </a:r>
            <a:r>
              <a:rPr lang="en-US" sz="1700" dirty="0">
                <a:effectLst/>
              </a:rPr>
              <a:t> </a:t>
            </a:r>
            <a:r>
              <a:rPr lang="en-US" sz="1700" dirty="0" err="1">
                <a:effectLst/>
              </a:rPr>
              <a:t>confiables</a:t>
            </a:r>
            <a:r>
              <a:rPr lang="en-US" sz="1700" dirty="0">
                <a:effectLst/>
              </a:rPr>
              <a:t> para o </a:t>
            </a:r>
            <a:r>
              <a:rPr lang="en-US" sz="1700" dirty="0" err="1">
                <a:effectLst/>
              </a:rPr>
              <a:t>cual</a:t>
            </a:r>
            <a:r>
              <a:rPr lang="en-US" sz="1700" dirty="0">
                <a:effectLst/>
              </a:rPr>
              <a:t> se </a:t>
            </a:r>
            <a:r>
              <a:rPr lang="en-US" sz="1700" dirty="0" err="1">
                <a:effectLst/>
              </a:rPr>
              <a:t>necesita</a:t>
            </a:r>
            <a:r>
              <a:rPr lang="en-US" sz="1700" dirty="0">
                <a:effectLst/>
              </a:rPr>
              <a:t> </a:t>
            </a:r>
            <a:r>
              <a:rPr lang="en-US" sz="1700" dirty="0" err="1">
                <a:effectLst/>
              </a:rPr>
              <a:t>generalmente</a:t>
            </a:r>
            <a:r>
              <a:rPr lang="en-US" sz="1700" dirty="0">
                <a:effectLst/>
              </a:rPr>
              <a:t> la mayor </a:t>
            </a:r>
            <a:r>
              <a:rPr lang="en-US" sz="1700" dirty="0" err="1">
                <a:effectLst/>
              </a:rPr>
              <a:t>cantidad</a:t>
            </a:r>
            <a:r>
              <a:rPr lang="en-US" sz="1700" dirty="0">
                <a:effectLst/>
              </a:rPr>
              <a:t> de </a:t>
            </a:r>
            <a:r>
              <a:rPr lang="en-US" sz="1700" dirty="0" err="1">
                <a:effectLst/>
              </a:rPr>
              <a:t>datos</a:t>
            </a:r>
            <a:r>
              <a:rPr lang="en-US" sz="1700" dirty="0">
                <a:effectLst/>
              </a:rPr>
              <a:t> </a:t>
            </a:r>
            <a:r>
              <a:rPr lang="en-US" sz="1700" dirty="0" err="1">
                <a:effectLst/>
              </a:rPr>
              <a:t>posibles</a:t>
            </a:r>
            <a:r>
              <a:rPr lang="en-US" sz="1700" dirty="0">
                <a:effectLst/>
              </a:rPr>
              <a:t>. </a:t>
            </a:r>
            <a:r>
              <a:rPr lang="en-US" sz="1700" dirty="0" err="1">
                <a:effectLst/>
              </a:rPr>
              <a:t>Resulta</a:t>
            </a:r>
            <a:r>
              <a:rPr lang="en-US" sz="1700" dirty="0">
                <a:effectLst/>
              </a:rPr>
              <a:t> </a:t>
            </a:r>
            <a:r>
              <a:rPr lang="en-US" sz="1700" dirty="0" err="1">
                <a:effectLst/>
              </a:rPr>
              <a:t>casi</a:t>
            </a:r>
            <a:r>
              <a:rPr lang="en-US" sz="1700" dirty="0">
                <a:effectLst/>
              </a:rPr>
              <a:t> </a:t>
            </a:r>
            <a:r>
              <a:rPr lang="en-US" sz="1700" dirty="0" err="1">
                <a:effectLst/>
              </a:rPr>
              <a:t>imposible</a:t>
            </a:r>
            <a:r>
              <a:rPr lang="en-US" sz="1700" dirty="0">
                <a:effectLst/>
              </a:rPr>
              <a:t> o </a:t>
            </a:r>
            <a:r>
              <a:rPr lang="en-US" sz="1700" dirty="0" err="1">
                <a:effectLst/>
              </a:rPr>
              <a:t>impráctico</a:t>
            </a:r>
            <a:r>
              <a:rPr lang="en-US" sz="1700" dirty="0">
                <a:effectLst/>
              </a:rPr>
              <a:t> </a:t>
            </a:r>
            <a:r>
              <a:rPr lang="en-US" sz="1700" dirty="0" err="1">
                <a:effectLst/>
              </a:rPr>
              <a:t>llevar</a:t>
            </a:r>
            <a:r>
              <a:rPr lang="en-US" sz="1700" dirty="0">
                <a:effectLst/>
              </a:rPr>
              <a:t> a </a:t>
            </a:r>
            <a:r>
              <a:rPr lang="en-US" sz="1700" dirty="0" err="1">
                <a:effectLst/>
              </a:rPr>
              <a:t>cabo</a:t>
            </a:r>
            <a:r>
              <a:rPr lang="en-US" sz="1700" dirty="0">
                <a:effectLst/>
              </a:rPr>
              <a:t> </a:t>
            </a:r>
            <a:r>
              <a:rPr lang="en-US" sz="1700" dirty="0" err="1">
                <a:effectLst/>
              </a:rPr>
              <a:t>algunos</a:t>
            </a:r>
            <a:r>
              <a:rPr lang="en-US" sz="1700" dirty="0">
                <a:effectLst/>
              </a:rPr>
              <a:t> </a:t>
            </a:r>
            <a:r>
              <a:rPr lang="en-US" sz="1700" dirty="0" err="1">
                <a:effectLst/>
              </a:rPr>
              <a:t>estudios</a:t>
            </a:r>
            <a:r>
              <a:rPr lang="en-US" sz="1700" dirty="0">
                <a:effectLst/>
              </a:rPr>
              <a:t> </a:t>
            </a:r>
            <a:r>
              <a:rPr lang="en-US" sz="1700" dirty="0" err="1">
                <a:effectLst/>
              </a:rPr>
              <a:t>sobre</a:t>
            </a:r>
            <a:r>
              <a:rPr lang="en-US" sz="1700" dirty="0">
                <a:effectLst/>
              </a:rPr>
              <a:t> una población para </a:t>
            </a:r>
            <a:r>
              <a:rPr lang="en-US" sz="1700" dirty="0" err="1">
                <a:effectLst/>
              </a:rPr>
              <a:t>esto</a:t>
            </a:r>
            <a:r>
              <a:rPr lang="en-US" sz="1700" dirty="0">
                <a:effectLst/>
              </a:rPr>
              <a:t> la </a:t>
            </a:r>
            <a:r>
              <a:rPr lang="en-US" sz="1700" dirty="0" err="1">
                <a:effectLst/>
              </a:rPr>
              <a:t>solución</a:t>
            </a:r>
            <a:r>
              <a:rPr lang="en-US" sz="1700" dirty="0">
                <a:effectLst/>
              </a:rPr>
              <a:t> es </a:t>
            </a:r>
            <a:r>
              <a:rPr lang="en-US" sz="1700" dirty="0" err="1">
                <a:effectLst/>
              </a:rPr>
              <a:t>desarrollar</a:t>
            </a:r>
            <a:r>
              <a:rPr lang="en-US" sz="1700" dirty="0">
                <a:effectLst/>
              </a:rPr>
              <a:t> un </a:t>
            </a:r>
            <a:r>
              <a:rPr lang="en-US" sz="1700" dirty="0" err="1">
                <a:effectLst/>
              </a:rPr>
              <a:t>estudio</a:t>
            </a:r>
            <a:r>
              <a:rPr lang="en-US" sz="1700" dirty="0">
                <a:effectLst/>
              </a:rPr>
              <a:t> </a:t>
            </a:r>
            <a:r>
              <a:rPr lang="en-US" sz="1700" dirty="0" err="1">
                <a:effectLst/>
              </a:rPr>
              <a:t>basándose</a:t>
            </a:r>
            <a:r>
              <a:rPr lang="en-US" sz="1700" dirty="0">
                <a:effectLst/>
              </a:rPr>
              <a:t> </a:t>
            </a:r>
            <a:r>
              <a:rPr lang="en-US" sz="1700" dirty="0" err="1">
                <a:effectLst/>
              </a:rPr>
              <a:t>en</a:t>
            </a:r>
            <a:r>
              <a:rPr lang="en-US" sz="1700" dirty="0">
                <a:effectLst/>
              </a:rPr>
              <a:t> un </a:t>
            </a:r>
            <a:r>
              <a:rPr lang="en-US" sz="1700" dirty="0" err="1">
                <a:effectLst/>
              </a:rPr>
              <a:t>subconjunto</a:t>
            </a:r>
            <a:r>
              <a:rPr lang="en-US" sz="1700" dirty="0">
                <a:effectLst/>
              </a:rPr>
              <a:t> de </a:t>
            </a:r>
            <a:r>
              <a:rPr lang="en-US" sz="1700" dirty="0" err="1">
                <a:effectLst/>
              </a:rPr>
              <a:t>dicha</a:t>
            </a:r>
            <a:r>
              <a:rPr lang="en-US" sz="1700" dirty="0">
                <a:effectLst/>
              </a:rPr>
              <a:t> población.</a:t>
            </a:r>
          </a:p>
          <a:p>
            <a:pPr>
              <a:lnSpc>
                <a:spcPct val="90000"/>
              </a:lnSpc>
            </a:pPr>
            <a:r>
              <a:rPr lang="en-US" sz="1700" dirty="0">
                <a:effectLst/>
              </a:rPr>
              <a:t> </a:t>
            </a:r>
          </a:p>
          <a:p>
            <a:pPr indent="-228600">
              <a:lnSpc>
                <a:spcPct val="90000"/>
              </a:lnSpc>
              <a:buFont typeface="Arial" panose="020B0604020202020204" pitchFamily="34" charset="0"/>
              <a:buChar char="•"/>
            </a:pPr>
            <a:r>
              <a:rPr lang="en-US" sz="1700" dirty="0">
                <a:effectLst/>
              </a:rPr>
              <a:t>Para </a:t>
            </a:r>
            <a:r>
              <a:rPr lang="en-US" sz="1700" dirty="0" err="1">
                <a:effectLst/>
              </a:rPr>
              <a:t>nuestra</a:t>
            </a:r>
            <a:r>
              <a:rPr lang="en-US" sz="1700" dirty="0">
                <a:effectLst/>
              </a:rPr>
              <a:t> </a:t>
            </a:r>
            <a:r>
              <a:rPr lang="en-US" sz="1700" dirty="0" err="1">
                <a:effectLst/>
              </a:rPr>
              <a:t>investigación</a:t>
            </a:r>
            <a:r>
              <a:rPr lang="en-US" sz="1700" dirty="0">
                <a:effectLst/>
              </a:rPr>
              <a:t>, </a:t>
            </a:r>
            <a:r>
              <a:rPr lang="en-US" sz="1700" dirty="0" err="1">
                <a:effectLst/>
              </a:rPr>
              <a:t>utilizamos</a:t>
            </a:r>
            <a:r>
              <a:rPr lang="en-US" sz="1700" dirty="0">
                <a:effectLst/>
              </a:rPr>
              <a:t>  bases de </a:t>
            </a:r>
            <a:r>
              <a:rPr lang="en-US" sz="1700" dirty="0" err="1">
                <a:effectLst/>
              </a:rPr>
              <a:t>datos</a:t>
            </a:r>
            <a:r>
              <a:rPr lang="en-US" sz="1700" dirty="0">
                <a:effectLst/>
              </a:rPr>
              <a:t> </a:t>
            </a:r>
            <a:r>
              <a:rPr lang="en-US" sz="1700" dirty="0" err="1">
                <a:effectLst/>
              </a:rPr>
              <a:t>educativas</a:t>
            </a:r>
            <a:r>
              <a:rPr lang="en-US" sz="1700" dirty="0">
                <a:effectLst/>
              </a:rPr>
              <a:t> </a:t>
            </a:r>
            <a:r>
              <a:rPr lang="en-US" sz="1700" dirty="0" err="1">
                <a:effectLst/>
              </a:rPr>
              <a:t>mezclado</a:t>
            </a:r>
            <a:r>
              <a:rPr lang="en-US" sz="1700" dirty="0">
                <a:effectLst/>
              </a:rPr>
              <a:t> con la </a:t>
            </a:r>
            <a:r>
              <a:rPr lang="en-US" sz="1700" dirty="0" err="1">
                <a:effectLst/>
              </a:rPr>
              <a:t>magia</a:t>
            </a:r>
            <a:r>
              <a:rPr lang="en-US" sz="1700" dirty="0">
                <a:effectLst/>
              </a:rPr>
              <a:t> de Python para </a:t>
            </a:r>
            <a:r>
              <a:rPr lang="en-US" sz="1700" dirty="0" err="1">
                <a:effectLst/>
              </a:rPr>
              <a:t>hacer</a:t>
            </a:r>
            <a:r>
              <a:rPr lang="en-US" sz="1700" dirty="0">
                <a:effectLst/>
              </a:rPr>
              <a:t> </a:t>
            </a:r>
            <a:r>
              <a:rPr lang="en-US" sz="1700" dirty="0" err="1">
                <a:effectLst/>
              </a:rPr>
              <a:t>analisis</a:t>
            </a:r>
            <a:r>
              <a:rPr lang="en-US" sz="1700" dirty="0">
                <a:effectLst/>
              </a:rPr>
              <a:t> </a:t>
            </a:r>
            <a:r>
              <a:rPr lang="en-US" sz="1700" dirty="0" err="1">
                <a:effectLst/>
              </a:rPr>
              <a:t>usando</a:t>
            </a:r>
            <a:r>
              <a:rPr lang="en-US" sz="1700" dirty="0">
                <a:effectLst/>
              </a:rPr>
              <a:t> el total de los </a:t>
            </a:r>
            <a:r>
              <a:rPr lang="en-US" sz="1700" dirty="0" err="1">
                <a:effectLst/>
              </a:rPr>
              <a:t>datos</a:t>
            </a:r>
            <a:r>
              <a:rPr lang="en-US" sz="1700" dirty="0">
                <a:effectLst/>
              </a:rPr>
              <a:t>, </a:t>
            </a:r>
            <a:r>
              <a:rPr lang="en-US" sz="1700" dirty="0" err="1">
                <a:effectLst/>
              </a:rPr>
              <a:t>manipulandolos</a:t>
            </a:r>
            <a:r>
              <a:rPr lang="en-US" sz="1700" dirty="0">
                <a:effectLst/>
              </a:rPr>
              <a:t> de </a:t>
            </a:r>
            <a:r>
              <a:rPr lang="en-US" sz="1700" dirty="0" err="1">
                <a:effectLst/>
              </a:rPr>
              <a:t>manera</a:t>
            </a:r>
            <a:r>
              <a:rPr lang="en-US" sz="1700" dirty="0">
                <a:effectLst/>
              </a:rPr>
              <a:t> </a:t>
            </a:r>
            <a:r>
              <a:rPr lang="en-US" sz="1700" dirty="0" err="1">
                <a:effectLst/>
              </a:rPr>
              <a:t>gráfica</a:t>
            </a:r>
            <a:r>
              <a:rPr lang="en-US" sz="1700" dirty="0">
                <a:effectLst/>
              </a:rPr>
              <a:t> las </a:t>
            </a:r>
            <a:r>
              <a:rPr lang="en-US" sz="1700" dirty="0" err="1">
                <a:effectLst/>
              </a:rPr>
              <a:t>siguientes</a:t>
            </a:r>
            <a:r>
              <a:rPr lang="en-US" sz="1700" dirty="0">
                <a:effectLst/>
              </a:rPr>
              <a:t> variables:</a:t>
            </a:r>
          </a:p>
          <a:p>
            <a:pPr>
              <a:lnSpc>
                <a:spcPct val="90000"/>
              </a:lnSpc>
            </a:pPr>
            <a:endParaRPr lang="en-US" sz="1700" dirty="0">
              <a:effectLst/>
            </a:endParaRPr>
          </a:p>
          <a:p>
            <a:pPr>
              <a:lnSpc>
                <a:spcPct val="90000"/>
              </a:lnSpc>
            </a:pPr>
            <a:r>
              <a:rPr lang="en-US" sz="1700" dirty="0" err="1">
                <a:effectLst/>
              </a:rPr>
              <a:t>Definición</a:t>
            </a:r>
            <a:r>
              <a:rPr lang="en-US" sz="1700" dirty="0">
                <a:effectLst/>
              </a:rPr>
              <a:t> de variables</a:t>
            </a:r>
          </a:p>
          <a:p>
            <a:pPr marL="342900" lvl="0" indent="-228600">
              <a:lnSpc>
                <a:spcPct val="90000"/>
              </a:lnSpc>
              <a:buFont typeface="Arial" panose="020B0604020202020204" pitchFamily="34" charset="0"/>
              <a:buChar char="•"/>
            </a:pPr>
            <a:r>
              <a:rPr lang="en-US" sz="1700" dirty="0" err="1">
                <a:effectLst/>
              </a:rPr>
              <a:t>Indice</a:t>
            </a:r>
            <a:r>
              <a:rPr lang="en-US" sz="1700" dirty="0">
                <a:effectLst/>
              </a:rPr>
              <a:t> de </a:t>
            </a:r>
            <a:r>
              <a:rPr lang="en-US" sz="1700" dirty="0" err="1">
                <a:effectLst/>
              </a:rPr>
              <a:t>Emprendimiento</a:t>
            </a:r>
            <a:r>
              <a:rPr lang="en-US" sz="1700" dirty="0">
                <a:effectLst/>
              </a:rPr>
              <a:t> </a:t>
            </a:r>
            <a:r>
              <a:rPr lang="en-US" sz="1700" dirty="0" err="1">
                <a:effectLst/>
              </a:rPr>
              <a:t>Femenino</a:t>
            </a:r>
            <a:r>
              <a:rPr lang="en-US" sz="1700" dirty="0">
                <a:effectLst/>
              </a:rPr>
              <a:t> (Women Entrepreneurship Index)</a:t>
            </a:r>
          </a:p>
          <a:p>
            <a:pPr marL="342900" lvl="0" indent="-228600">
              <a:lnSpc>
                <a:spcPct val="90000"/>
              </a:lnSpc>
              <a:spcAft>
                <a:spcPts val="1000"/>
              </a:spcAft>
              <a:buFont typeface="Arial" panose="020B0604020202020204" pitchFamily="34" charset="0"/>
              <a:buChar char="•"/>
            </a:pPr>
            <a:r>
              <a:rPr lang="en-US" sz="1700" dirty="0" err="1">
                <a:effectLst/>
              </a:rPr>
              <a:t>Indice</a:t>
            </a:r>
            <a:r>
              <a:rPr lang="en-US" sz="1700" dirty="0">
                <a:effectLst/>
              </a:rPr>
              <a:t> de </a:t>
            </a:r>
            <a:r>
              <a:rPr lang="en-US" sz="1700" dirty="0" err="1">
                <a:effectLst/>
              </a:rPr>
              <a:t>Emprendimiento</a:t>
            </a:r>
            <a:r>
              <a:rPr lang="en-US" sz="1700" dirty="0">
                <a:effectLst/>
              </a:rPr>
              <a:t> (Entrepreneurship Index)</a:t>
            </a:r>
          </a:p>
        </p:txBody>
      </p:sp>
      <p:grpSp>
        <p:nvGrpSpPr>
          <p:cNvPr id="9" name="Google Shape;1410;p103">
            <a:extLst>
              <a:ext uri="{FF2B5EF4-FFF2-40B4-BE49-F238E27FC236}">
                <a16:creationId xmlns:a16="http://schemas.microsoft.com/office/drawing/2014/main" id="{8B0A68F3-1006-8E4F-ACE7-DBD6D8100411}"/>
              </a:ext>
            </a:extLst>
          </p:cNvPr>
          <p:cNvGrpSpPr/>
          <p:nvPr/>
        </p:nvGrpSpPr>
        <p:grpSpPr>
          <a:xfrm>
            <a:off x="10292074" y="290876"/>
            <a:ext cx="1640205" cy="1634490"/>
            <a:chOff x="0" y="0"/>
            <a:chExt cx="2767450" cy="2766400"/>
          </a:xfrm>
        </p:grpSpPr>
        <p:cxnSp>
          <p:nvCxnSpPr>
            <p:cNvPr id="10" name="Google Shape;1411;p103">
              <a:extLst>
                <a:ext uri="{FF2B5EF4-FFF2-40B4-BE49-F238E27FC236}">
                  <a16:creationId xmlns:a16="http://schemas.microsoft.com/office/drawing/2014/main" id="{0EE56DD3-BA50-594C-828C-722FF95FE98D}"/>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2;p103">
              <a:extLst>
                <a:ext uri="{FF2B5EF4-FFF2-40B4-BE49-F238E27FC236}">
                  <a16:creationId xmlns:a16="http://schemas.microsoft.com/office/drawing/2014/main" id="{651C5B24-307E-4A47-8804-76FD72A4C4EC}"/>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3;p103">
              <a:extLst>
                <a:ext uri="{FF2B5EF4-FFF2-40B4-BE49-F238E27FC236}">
                  <a16:creationId xmlns:a16="http://schemas.microsoft.com/office/drawing/2014/main" id="{9EB9EC68-1C10-3445-B0A8-B31668893F8F}"/>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4;p103">
              <a:extLst>
                <a:ext uri="{FF2B5EF4-FFF2-40B4-BE49-F238E27FC236}">
                  <a16:creationId xmlns:a16="http://schemas.microsoft.com/office/drawing/2014/main" id="{07F55A66-2CB2-C340-87B3-FAA6AB4A9CAE}"/>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4" name="Imagen 140" descr="Una persona en frente de un espejo&#10;&#10;Descripción generada automáticamente con confianza baja">
            <a:extLst>
              <a:ext uri="{FF2B5EF4-FFF2-40B4-BE49-F238E27FC236}">
                <a16:creationId xmlns:a16="http://schemas.microsoft.com/office/drawing/2014/main" id="{B52D6A0F-9A17-8845-B9E2-FC4112320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0999" y="394969"/>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18">
            <a:extLst>
              <a:ext uri="{FF2B5EF4-FFF2-40B4-BE49-F238E27FC236}">
                <a16:creationId xmlns:a16="http://schemas.microsoft.com/office/drawing/2014/main" id="{9BDD5DA2-521D-BC46-8F12-A137DE467165}"/>
              </a:ext>
            </a:extLst>
          </p:cNvPr>
          <p:cNvSpPr txBox="1">
            <a:spLocks noChangeArrowheads="1"/>
          </p:cNvSpPr>
          <p:nvPr/>
        </p:nvSpPr>
        <p:spPr bwMode="auto">
          <a:xfrm>
            <a:off x="10828954" y="2180023"/>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 Box 17">
            <a:extLst>
              <a:ext uri="{FF2B5EF4-FFF2-40B4-BE49-F238E27FC236}">
                <a16:creationId xmlns:a16="http://schemas.microsoft.com/office/drawing/2014/main" id="{27D1BDC9-0CB4-384B-BAE8-730171CD5397}"/>
              </a:ext>
            </a:extLst>
          </p:cNvPr>
          <p:cNvSpPr txBox="1">
            <a:spLocks noChangeArrowheads="1"/>
          </p:cNvSpPr>
          <p:nvPr/>
        </p:nvSpPr>
        <p:spPr bwMode="auto">
          <a:xfrm>
            <a:off x="10398287" y="1826617"/>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3178001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ical user interface, text&#10;&#10;Description automatically generated">
            <a:extLst>
              <a:ext uri="{FF2B5EF4-FFF2-40B4-BE49-F238E27FC236}">
                <a16:creationId xmlns:a16="http://schemas.microsoft.com/office/drawing/2014/main" id="{3CA78A64-1209-2340-9247-BF2C3440C1C0}"/>
              </a:ext>
            </a:extLst>
          </p:cNvPr>
          <p:cNvPicPr>
            <a:picLocks noChangeAspect="1"/>
          </p:cNvPicPr>
          <p:nvPr/>
        </p:nvPicPr>
        <p:blipFill rotWithShape="1">
          <a:blip r:embed="rId2"/>
          <a:srcRect t="9091" r="23863"/>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938DB28-FEE0-4613-9C6B-27B337330377}"/>
              </a:ext>
            </a:extLst>
          </p:cNvPr>
          <p:cNvSpPr>
            <a:spLocks noGrp="1"/>
          </p:cNvSpPr>
          <p:nvPr>
            <p:ph type="title"/>
          </p:nvPr>
        </p:nvSpPr>
        <p:spPr>
          <a:xfrm>
            <a:off x="371094" y="1161288"/>
            <a:ext cx="3438144" cy="1124712"/>
          </a:xfrm>
        </p:spPr>
        <p:txBody>
          <a:bodyPr vert="horz" lIns="91440" tIns="45720" rIns="91440" bIns="45720" rtlCol="0" anchor="b">
            <a:normAutofit/>
          </a:bodyPr>
          <a:lstStyle/>
          <a:p>
            <a:pPr marL="0" marR="0">
              <a:spcAft>
                <a:spcPts val="0"/>
              </a:spcAft>
            </a:pPr>
            <a:r>
              <a:rPr lang="en-US" sz="2800" b="1">
                <a:effectLst/>
                <a:latin typeface="+mj-lt"/>
                <a:cs typeface="+mj-cs"/>
              </a:rPr>
              <a:t>3.6 Instrumentos de recolección de datos </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E513C55C-448B-4CA0-BADF-6C8F263F3D03}"/>
              </a:ext>
            </a:extLst>
          </p:cNvPr>
          <p:cNvSpPr txBox="1"/>
          <p:nvPr/>
        </p:nvSpPr>
        <p:spPr>
          <a:xfrm>
            <a:off x="371094" y="2718054"/>
            <a:ext cx="4939942"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sz="1400" dirty="0"/>
              <a:t>Para </a:t>
            </a:r>
            <a:r>
              <a:rPr lang="en-US" sz="1400" dirty="0" err="1"/>
              <a:t>nuestra</a:t>
            </a:r>
            <a:r>
              <a:rPr lang="en-US" sz="1400" dirty="0"/>
              <a:t> </a:t>
            </a:r>
            <a:r>
              <a:rPr lang="en-US" sz="1400" dirty="0" err="1"/>
              <a:t>investigación</a:t>
            </a:r>
            <a:r>
              <a:rPr lang="en-US" sz="1400" dirty="0"/>
              <a:t> </a:t>
            </a:r>
            <a:r>
              <a:rPr lang="en-US" sz="1400" dirty="0" err="1"/>
              <a:t>utilizaremos</a:t>
            </a:r>
            <a:r>
              <a:rPr lang="en-US" sz="1400" dirty="0"/>
              <a:t> dos </a:t>
            </a:r>
            <a:r>
              <a:rPr lang="en-US" sz="1400" dirty="0" err="1"/>
              <a:t>herramientas</a:t>
            </a:r>
            <a:r>
              <a:rPr lang="en-US" sz="1400" dirty="0"/>
              <a:t> </a:t>
            </a:r>
            <a:r>
              <a:rPr lang="en-US" sz="1400" dirty="0" err="1"/>
              <a:t>principales</a:t>
            </a:r>
            <a:r>
              <a:rPr lang="en-US" sz="1400" dirty="0"/>
              <a:t> para el </a:t>
            </a:r>
            <a:r>
              <a:rPr lang="en-US" sz="1400" dirty="0" err="1"/>
              <a:t>análisis</a:t>
            </a:r>
            <a:r>
              <a:rPr lang="en-US" sz="1400" dirty="0"/>
              <a:t> de </a:t>
            </a:r>
            <a:r>
              <a:rPr lang="en-US" sz="1400" dirty="0" err="1"/>
              <a:t>nuestras</a:t>
            </a:r>
            <a:r>
              <a:rPr lang="en-US" sz="1400" dirty="0"/>
              <a:t> variables:</a:t>
            </a:r>
          </a:p>
          <a:p>
            <a:pPr>
              <a:lnSpc>
                <a:spcPct val="90000"/>
              </a:lnSpc>
              <a:spcAft>
                <a:spcPts val="600"/>
              </a:spcAft>
            </a:pPr>
            <a:endParaRPr lang="en-US" sz="1400" dirty="0"/>
          </a:p>
          <a:p>
            <a:pPr indent="-228600">
              <a:lnSpc>
                <a:spcPct val="90000"/>
              </a:lnSpc>
              <a:spcAft>
                <a:spcPts val="600"/>
              </a:spcAft>
              <a:buFont typeface="Arial" panose="020B0604020202020204" pitchFamily="34" charset="0"/>
              <a:buChar char="•"/>
            </a:pPr>
            <a:r>
              <a:rPr lang="en-US" sz="1400" dirty="0"/>
              <a:t> Google Forms – Sistema que </a:t>
            </a:r>
            <a:r>
              <a:rPr lang="en-US" sz="1400" dirty="0" err="1"/>
              <a:t>usaremos</a:t>
            </a:r>
            <a:r>
              <a:rPr lang="en-US" sz="1400" dirty="0"/>
              <a:t> para </a:t>
            </a:r>
            <a:r>
              <a:rPr lang="en-US" sz="1400" dirty="0" err="1"/>
              <a:t>realizar</a:t>
            </a:r>
            <a:r>
              <a:rPr lang="en-US" sz="1400" dirty="0"/>
              <a:t> </a:t>
            </a:r>
            <a:r>
              <a:rPr lang="en-US" sz="1400" dirty="0" err="1"/>
              <a:t>encuestas</a:t>
            </a:r>
            <a:r>
              <a:rPr lang="en-US" sz="1400" dirty="0"/>
              <a:t> </a:t>
            </a:r>
            <a:r>
              <a:rPr lang="en-US" sz="1400" dirty="0" err="1"/>
              <a:t>en</a:t>
            </a:r>
            <a:r>
              <a:rPr lang="en-US" sz="1400" dirty="0"/>
              <a:t> </a:t>
            </a:r>
            <a:r>
              <a:rPr lang="en-US" sz="1400" dirty="0" err="1"/>
              <a:t>linea</a:t>
            </a:r>
            <a:r>
              <a:rPr lang="en-US" sz="1400" dirty="0"/>
              <a:t>, </a:t>
            </a:r>
            <a:r>
              <a:rPr lang="en-US" sz="1400" dirty="0" err="1"/>
              <a:t>repartiendo</a:t>
            </a:r>
            <a:r>
              <a:rPr lang="en-US" sz="1400" dirty="0"/>
              <a:t> </a:t>
            </a:r>
            <a:r>
              <a:rPr lang="en-US" sz="1400" dirty="0" err="1"/>
              <a:t>dicha</a:t>
            </a:r>
            <a:r>
              <a:rPr lang="en-US" sz="1400" dirty="0"/>
              <a:t> </a:t>
            </a:r>
            <a:r>
              <a:rPr lang="en-US" sz="1400" dirty="0" err="1"/>
              <a:t>encuesta</a:t>
            </a:r>
            <a:r>
              <a:rPr lang="en-US" sz="1400" dirty="0"/>
              <a:t> </a:t>
            </a:r>
            <a:r>
              <a:rPr lang="en-US" sz="1400" dirty="0" err="1"/>
              <a:t>en</a:t>
            </a:r>
            <a:r>
              <a:rPr lang="en-US" sz="1400" dirty="0"/>
              <a:t> campus Unitec SPS y </a:t>
            </a:r>
            <a:r>
              <a:rPr lang="en-US" sz="1400" dirty="0" err="1"/>
              <a:t>campis</a:t>
            </a:r>
            <a:r>
              <a:rPr lang="en-US" sz="1400" dirty="0"/>
              <a:t> Unitec </a:t>
            </a:r>
            <a:r>
              <a:rPr lang="en-US" sz="1400" dirty="0" err="1"/>
              <a:t>TGU.El</a:t>
            </a:r>
            <a:r>
              <a:rPr lang="en-US" sz="1400" dirty="0"/>
              <a:t> link </a:t>
            </a:r>
            <a:r>
              <a:rPr lang="en-US" sz="1400" dirty="0" err="1"/>
              <a:t>es:https</a:t>
            </a:r>
            <a:r>
              <a:rPr lang="en-US" sz="1400" dirty="0"/>
              <a:t>://</a:t>
            </a:r>
            <a:r>
              <a:rPr lang="en-US" sz="1400" dirty="0" err="1"/>
              <a:t>forms.gle</a:t>
            </a:r>
            <a:r>
              <a:rPr lang="en-US" sz="1400" dirty="0"/>
              <a:t>/fQ1hLLzxh8stKa5Z8</a:t>
            </a:r>
          </a:p>
          <a:p>
            <a:pPr>
              <a:lnSpc>
                <a:spcPct val="90000"/>
              </a:lnSpc>
              <a:spcAft>
                <a:spcPts val="600"/>
              </a:spcAft>
            </a:pPr>
            <a:endParaRPr lang="en-US" sz="1400" b="1" dirty="0"/>
          </a:p>
          <a:p>
            <a:pPr marL="285750" lvl="0" indent="-228600">
              <a:lnSpc>
                <a:spcPct val="90000"/>
              </a:lnSpc>
              <a:spcAft>
                <a:spcPts val="600"/>
              </a:spcAft>
              <a:buFont typeface="Arial" panose="020B0604020202020204" pitchFamily="34" charset="0"/>
              <a:buChar char="•"/>
            </a:pPr>
            <a:r>
              <a:rPr lang="en-US" sz="1400" dirty="0"/>
              <a:t>Kaggle</a:t>
            </a:r>
            <a:r>
              <a:rPr lang="en-US" sz="1400" baseline="30000" dirty="0"/>
              <a:t>6</a:t>
            </a:r>
            <a:r>
              <a:rPr lang="en-US" sz="1400" dirty="0"/>
              <a:t> -  Sitio web con datasets </a:t>
            </a:r>
            <a:r>
              <a:rPr lang="en-US" sz="1400" dirty="0" err="1"/>
              <a:t>públicos</a:t>
            </a:r>
            <a:r>
              <a:rPr lang="en-US" sz="1400" dirty="0"/>
              <a:t> para </a:t>
            </a:r>
            <a:r>
              <a:rPr lang="en-US" sz="1400" dirty="0" err="1"/>
              <a:t>tener</a:t>
            </a:r>
            <a:r>
              <a:rPr lang="en-US" sz="1400" dirty="0"/>
              <a:t> </a:t>
            </a:r>
            <a:r>
              <a:rPr lang="en-US" sz="1400" dirty="0" err="1"/>
              <a:t>datos</a:t>
            </a:r>
            <a:r>
              <a:rPr lang="en-US" sz="1400" dirty="0"/>
              <a:t> de </a:t>
            </a:r>
            <a:r>
              <a:rPr lang="en-US" sz="1400" dirty="0" err="1"/>
              <a:t>referencia</a:t>
            </a:r>
            <a:r>
              <a:rPr lang="en-US" sz="1400" dirty="0"/>
              <a:t>.</a:t>
            </a:r>
            <a:br>
              <a:rPr lang="en-US" sz="1400" dirty="0"/>
            </a:br>
            <a:endParaRPr lang="en-US" sz="1400" dirty="0"/>
          </a:p>
          <a:p>
            <a:pPr marL="285750" lvl="0" indent="-228600">
              <a:lnSpc>
                <a:spcPct val="90000"/>
              </a:lnSpc>
              <a:spcAft>
                <a:spcPts val="600"/>
              </a:spcAft>
              <a:buFont typeface="Arial" panose="020B0604020202020204" pitchFamily="34" charset="0"/>
              <a:buChar char="•"/>
            </a:pPr>
            <a:r>
              <a:rPr lang="en-US" sz="1400" dirty="0" err="1"/>
              <a:t>Jupyter</a:t>
            </a:r>
            <a:r>
              <a:rPr lang="en-US" sz="1400" dirty="0"/>
              <a:t> Notebook - </a:t>
            </a:r>
            <a:r>
              <a:rPr lang="en-US" sz="1400" dirty="0" err="1"/>
              <a:t>Herramienta</a:t>
            </a:r>
            <a:r>
              <a:rPr lang="en-US" sz="1400" dirty="0"/>
              <a:t> de </a:t>
            </a:r>
            <a:r>
              <a:rPr lang="en-US" sz="1400" dirty="0" err="1"/>
              <a:t>ciencia</a:t>
            </a:r>
            <a:r>
              <a:rPr lang="en-US" sz="1400" dirty="0"/>
              <a:t> de </a:t>
            </a:r>
            <a:r>
              <a:rPr lang="en-US" sz="1400" dirty="0" err="1"/>
              <a:t>datos</a:t>
            </a:r>
            <a:r>
              <a:rPr lang="en-US" sz="1400" dirty="0"/>
              <a:t> </a:t>
            </a:r>
            <a:r>
              <a:rPr lang="en-US" sz="1400" dirty="0" err="1"/>
              <a:t>utilizada</a:t>
            </a:r>
            <a:r>
              <a:rPr lang="en-US" sz="1400" dirty="0"/>
              <a:t>    para </a:t>
            </a:r>
            <a:r>
              <a:rPr lang="en-US" sz="1400" dirty="0" err="1"/>
              <a:t>analizar</a:t>
            </a:r>
            <a:r>
              <a:rPr lang="en-US" sz="1400" dirty="0"/>
              <a:t> los </a:t>
            </a:r>
            <a:r>
              <a:rPr lang="en-US" sz="1400" dirty="0" err="1"/>
              <a:t>datos</a:t>
            </a:r>
            <a:r>
              <a:rPr lang="en-US" sz="1400" dirty="0"/>
              <a:t> que </a:t>
            </a:r>
            <a:r>
              <a:rPr lang="en-US" sz="1400" dirty="0" err="1"/>
              <a:t>recopilaremos</a:t>
            </a:r>
            <a:r>
              <a:rPr lang="en-US" sz="1400" dirty="0"/>
              <a:t>.</a:t>
            </a:r>
          </a:p>
        </p:txBody>
      </p:sp>
      <p:grpSp>
        <p:nvGrpSpPr>
          <p:cNvPr id="12" name="Google Shape;1410;p103">
            <a:extLst>
              <a:ext uri="{FF2B5EF4-FFF2-40B4-BE49-F238E27FC236}">
                <a16:creationId xmlns:a16="http://schemas.microsoft.com/office/drawing/2014/main" id="{00617672-664F-984A-A6A0-BE2AAA80B322}"/>
              </a:ext>
            </a:extLst>
          </p:cNvPr>
          <p:cNvGrpSpPr/>
          <p:nvPr/>
        </p:nvGrpSpPr>
        <p:grpSpPr>
          <a:xfrm>
            <a:off x="10358587" y="4649801"/>
            <a:ext cx="1640205" cy="1634490"/>
            <a:chOff x="0" y="0"/>
            <a:chExt cx="2767450" cy="2766400"/>
          </a:xfrm>
        </p:grpSpPr>
        <p:cxnSp>
          <p:nvCxnSpPr>
            <p:cNvPr id="13" name="Google Shape;1411;p103">
              <a:extLst>
                <a:ext uri="{FF2B5EF4-FFF2-40B4-BE49-F238E27FC236}">
                  <a16:creationId xmlns:a16="http://schemas.microsoft.com/office/drawing/2014/main" id="{1A4669B1-F624-F041-9878-E54403ACAE61}"/>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4" name="Google Shape;1412;p103">
              <a:extLst>
                <a:ext uri="{FF2B5EF4-FFF2-40B4-BE49-F238E27FC236}">
                  <a16:creationId xmlns:a16="http://schemas.microsoft.com/office/drawing/2014/main" id="{B9DE57B3-8088-7145-90DB-49C04CD3F129}"/>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5" name="Google Shape;1413;p103">
              <a:extLst>
                <a:ext uri="{FF2B5EF4-FFF2-40B4-BE49-F238E27FC236}">
                  <a16:creationId xmlns:a16="http://schemas.microsoft.com/office/drawing/2014/main" id="{99AB9808-3B87-1949-BACD-B485131A6F9A}"/>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7" name="Google Shape;1414;p103">
              <a:extLst>
                <a:ext uri="{FF2B5EF4-FFF2-40B4-BE49-F238E27FC236}">
                  <a16:creationId xmlns:a16="http://schemas.microsoft.com/office/drawing/2014/main" id="{51D80D0A-6749-0049-8278-44D277908272}"/>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9" name="Imagen 140" descr="Una persona en frente de un espejo&#10;&#10;Descripción generada automáticamente con confianza baja">
            <a:extLst>
              <a:ext uri="{FF2B5EF4-FFF2-40B4-BE49-F238E27FC236}">
                <a16:creationId xmlns:a16="http://schemas.microsoft.com/office/drawing/2014/main" id="{FA7718C0-B41E-F949-85E3-6A75DBD43C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97512" y="4753894"/>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18">
            <a:extLst>
              <a:ext uri="{FF2B5EF4-FFF2-40B4-BE49-F238E27FC236}">
                <a16:creationId xmlns:a16="http://schemas.microsoft.com/office/drawing/2014/main" id="{E5BA3CD2-FAED-3245-A560-8585D78DCCED}"/>
              </a:ext>
            </a:extLst>
          </p:cNvPr>
          <p:cNvSpPr txBox="1">
            <a:spLocks noChangeArrowheads="1"/>
          </p:cNvSpPr>
          <p:nvPr/>
        </p:nvSpPr>
        <p:spPr bwMode="auto">
          <a:xfrm>
            <a:off x="10895467" y="6538948"/>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Text Box 17">
            <a:extLst>
              <a:ext uri="{FF2B5EF4-FFF2-40B4-BE49-F238E27FC236}">
                <a16:creationId xmlns:a16="http://schemas.microsoft.com/office/drawing/2014/main" id="{C14DA1F1-C574-3146-B03E-E03A30496A24}"/>
              </a:ext>
            </a:extLst>
          </p:cNvPr>
          <p:cNvSpPr txBox="1">
            <a:spLocks noChangeArrowheads="1"/>
          </p:cNvSpPr>
          <p:nvPr/>
        </p:nvSpPr>
        <p:spPr bwMode="auto">
          <a:xfrm>
            <a:off x="10464800" y="6185542"/>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5487773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881A33DC-83DA-4F2D-92B4-0A16CAC7A48F}"/>
              </a:ext>
            </a:extLst>
          </p:cNvPr>
          <p:cNvSpPr>
            <a:spLocks noGrp="1"/>
          </p:cNvSpPr>
          <p:nvPr>
            <p:ph type="title"/>
          </p:nvPr>
        </p:nvSpPr>
        <p:spPr>
          <a:xfrm>
            <a:off x="406032" y="794285"/>
            <a:ext cx="3790032" cy="1492132"/>
          </a:xfrm>
        </p:spPr>
        <p:txBody>
          <a:bodyPr vert="horz" lIns="91440" tIns="45720" rIns="91440" bIns="45720" rtlCol="0" anchor="t">
            <a:normAutofit/>
          </a:bodyPr>
          <a:lstStyle/>
          <a:p>
            <a:r>
              <a:rPr lang="en-US" dirty="0">
                <a:solidFill>
                  <a:schemeClr val="bg1"/>
                </a:solidFill>
                <a:latin typeface="+mj-lt"/>
                <a:cs typeface="Calibri Light"/>
              </a:rPr>
              <a:t>1.1 </a:t>
            </a:r>
            <a:r>
              <a:rPr lang="en-US" dirty="0" err="1">
                <a:solidFill>
                  <a:schemeClr val="bg1"/>
                </a:solidFill>
                <a:latin typeface="+mj-lt"/>
                <a:cs typeface="Calibri Light"/>
              </a:rPr>
              <a:t>Introducción</a:t>
            </a:r>
            <a:endParaRPr lang="en-US" sz="4400" kern="1200" dirty="0">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5029320" y="89972"/>
            <a:ext cx="6966864" cy="6262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150000"/>
              </a:lnSpc>
            </a:pPr>
            <a:r>
              <a:rPr lang="es-HN" dirty="0">
                <a:latin typeface="Times New Roman" panose="02020603050405020304" pitchFamily="18" charset="0"/>
                <a:cs typeface="Times New Roman" panose="02020603050405020304" pitchFamily="18" charset="0"/>
              </a:rPr>
              <a:t>En los últimos meses la crisis económica del país se ha estabilizado, el comercio se ha reiniciado en honduras,  haciendo que el emprendimiento tenga una gran relevancia y ha cogido fuerza debido a la situación post pandemia. Frente a muy altas condiciones de desempleo que se generaron en el país a causa de la pandemia, el emprendimiento de nuevas oportunidades de negocios ha sido una opción para quienes han mantenido la busqueda de mejorar sus condiciones de vida, medieante a iniciativas innovadoras.</a:t>
            </a:r>
            <a:endParaRPr lang="en-HN" dirty="0">
              <a:latin typeface="Times New Roman" panose="02020603050405020304" pitchFamily="18" charset="0"/>
              <a:cs typeface="Times New Roman" panose="02020603050405020304" pitchFamily="18" charset="0"/>
            </a:endParaRPr>
          </a:p>
          <a:p>
            <a:pPr>
              <a:lnSpc>
                <a:spcPct val="150000"/>
              </a:lnSpc>
            </a:pPr>
            <a:r>
              <a:rPr lang="es-HN" dirty="0">
                <a:latin typeface="Times New Roman" panose="02020603050405020304" pitchFamily="18" charset="0"/>
                <a:cs typeface="Times New Roman" panose="02020603050405020304" pitchFamily="18" charset="0"/>
              </a:rPr>
              <a:t>Esta busqueda sumada a las nuevas tecnologías de crecimiento que las redes sociales han prestado, ayuda a muchos emprendimientos poder conectarlos con un mercado mayor al local, el digital y crecer. Actualmente nos encontramos en un mercado post-pandemia, donde los emprendimientos y el reinicio del comercio se han vuelto en la necesidad de emplear nuevamente fuerza laboral.</a:t>
            </a:r>
            <a:endParaRPr lang="en-HN" dirty="0">
              <a:latin typeface="Times New Roman" panose="02020603050405020304" pitchFamily="18" charset="0"/>
              <a:cs typeface="Times New Roman" panose="02020603050405020304" pitchFamily="18" charset="0"/>
            </a:endParaRPr>
          </a:p>
          <a:p>
            <a:pPr>
              <a:lnSpc>
                <a:spcPct val="150000"/>
              </a:lnSpc>
            </a:pPr>
            <a:r>
              <a:rPr lang="es-HN" dirty="0">
                <a:latin typeface="Times New Roman" panose="02020603050405020304" pitchFamily="18" charset="0"/>
                <a:cs typeface="Times New Roman" panose="02020603050405020304" pitchFamily="18" charset="0"/>
              </a:rPr>
              <a:t>Esta investigación pretende analizar el impacto que generó la pandemia en los emprendimientos en Honduras.</a:t>
            </a:r>
            <a:endParaRPr lang="en-HN"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D75A78FC-5D5E-49EF-B209-5976F6A31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32" y="2093314"/>
            <a:ext cx="3384000" cy="2256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26">
            <a:extLst>
              <a:ext uri="{FF2B5EF4-FFF2-40B4-BE49-F238E27FC236}">
                <a16:creationId xmlns:a16="http://schemas.microsoft.com/office/drawing/2014/main" id="{61DEDA15-B671-2B47-9688-E072AB5DD552}"/>
              </a:ext>
            </a:extLst>
          </p:cNvPr>
          <p:cNvSpPr txBox="1">
            <a:spLocks noChangeArrowheads="1"/>
          </p:cNvSpPr>
          <p:nvPr/>
        </p:nvSpPr>
        <p:spPr bwMode="auto">
          <a:xfrm>
            <a:off x="478275" y="6163210"/>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 Box 25">
            <a:extLst>
              <a:ext uri="{FF2B5EF4-FFF2-40B4-BE49-F238E27FC236}">
                <a16:creationId xmlns:a16="http://schemas.microsoft.com/office/drawing/2014/main" id="{E477E71A-DBFD-D445-BAE2-EFAA53F9BD15}"/>
              </a:ext>
            </a:extLst>
          </p:cNvPr>
          <p:cNvSpPr txBox="1">
            <a:spLocks noChangeArrowheads="1"/>
          </p:cNvSpPr>
          <p:nvPr/>
        </p:nvSpPr>
        <p:spPr bwMode="auto">
          <a:xfrm>
            <a:off x="541797" y="644683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0" name="Google Shape;1410;p103">
            <a:extLst>
              <a:ext uri="{FF2B5EF4-FFF2-40B4-BE49-F238E27FC236}">
                <a16:creationId xmlns:a16="http://schemas.microsoft.com/office/drawing/2014/main" id="{A72B110C-9C2B-8243-A2BB-4E83024AF997}"/>
              </a:ext>
            </a:extLst>
          </p:cNvPr>
          <p:cNvGrpSpPr/>
          <p:nvPr/>
        </p:nvGrpSpPr>
        <p:grpSpPr>
          <a:xfrm>
            <a:off x="317692" y="4584132"/>
            <a:ext cx="1461770" cy="1669415"/>
            <a:chOff x="1977508" y="0"/>
            <a:chExt cx="2767450" cy="2766400"/>
          </a:xfrm>
        </p:grpSpPr>
        <p:cxnSp>
          <p:nvCxnSpPr>
            <p:cNvPr id="11" name="Google Shape;1411;p103">
              <a:extLst>
                <a:ext uri="{FF2B5EF4-FFF2-40B4-BE49-F238E27FC236}">
                  <a16:creationId xmlns:a16="http://schemas.microsoft.com/office/drawing/2014/main" id="{ABD84D01-E5B2-F14C-A98E-BFAF46423EBC}"/>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2;p103">
              <a:extLst>
                <a:ext uri="{FF2B5EF4-FFF2-40B4-BE49-F238E27FC236}">
                  <a16:creationId xmlns:a16="http://schemas.microsoft.com/office/drawing/2014/main" id="{23C0270D-B167-1C48-8F88-4200D3B5C63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3;p103">
              <a:extLst>
                <a:ext uri="{FF2B5EF4-FFF2-40B4-BE49-F238E27FC236}">
                  <a16:creationId xmlns:a16="http://schemas.microsoft.com/office/drawing/2014/main" id="{94F3900A-555F-2E49-BC1F-07B1677525BA}"/>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4" name="Google Shape;1414;p103">
              <a:extLst>
                <a:ext uri="{FF2B5EF4-FFF2-40B4-BE49-F238E27FC236}">
                  <a16:creationId xmlns:a16="http://schemas.microsoft.com/office/drawing/2014/main" id="{6DE25862-6E98-8C4E-92CE-A805B7F5E3F8}"/>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6" name="Imagen 136" descr="Una mujer con un vestido de color naranja&#10;&#10;Descripción generada automáticamente">
            <a:extLst>
              <a:ext uri="{FF2B5EF4-FFF2-40B4-BE49-F238E27FC236}">
                <a16:creationId xmlns:a16="http://schemas.microsoft.com/office/drawing/2014/main" id="{0A1E487A-462A-E84D-AF7A-615F06AA1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91" y="4687855"/>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151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Vista angular de circuito con forma de cerebro">
            <a:extLst>
              <a:ext uri="{FF2B5EF4-FFF2-40B4-BE49-F238E27FC236}">
                <a16:creationId xmlns:a16="http://schemas.microsoft.com/office/drawing/2014/main" id="{3BD9CB66-E5EA-4EA1-A3F8-DC03875E4818}"/>
              </a:ext>
            </a:extLst>
          </p:cNvPr>
          <p:cNvPicPr>
            <a:picLocks noChangeAspect="1"/>
          </p:cNvPicPr>
          <p:nvPr/>
        </p:nvPicPr>
        <p:blipFill rotWithShape="1">
          <a:blip r:embed="rId2">
            <a:alphaModFix amt="40000"/>
          </a:blip>
          <a:srcRect t="19045" b="310"/>
          <a:stretch/>
        </p:blipFill>
        <p:spPr>
          <a:xfrm>
            <a:off x="20" y="10"/>
            <a:ext cx="12191979" cy="6857990"/>
          </a:xfrm>
          <a:prstGeom prst="rect">
            <a:avLst/>
          </a:prstGeom>
        </p:spPr>
      </p:pic>
      <p:sp>
        <p:nvSpPr>
          <p:cNvPr id="2" name="Título 1">
            <a:extLst>
              <a:ext uri="{FF2B5EF4-FFF2-40B4-BE49-F238E27FC236}">
                <a16:creationId xmlns:a16="http://schemas.microsoft.com/office/drawing/2014/main" id="{8E4BF381-B248-435B-8219-083879EE85C8}"/>
              </a:ext>
            </a:extLst>
          </p:cNvPr>
          <p:cNvSpPr>
            <a:spLocks noGrp="1"/>
          </p:cNvSpPr>
          <p:nvPr>
            <p:ph type="title"/>
          </p:nvPr>
        </p:nvSpPr>
        <p:spPr>
          <a:xfrm>
            <a:off x="841249" y="941832"/>
            <a:ext cx="10506456" cy="2057400"/>
          </a:xfrm>
        </p:spPr>
        <p:txBody>
          <a:bodyPr vert="horz" lIns="91440" tIns="45720" rIns="91440" bIns="45720" rtlCol="0" anchor="b">
            <a:normAutofit/>
          </a:bodyPr>
          <a:lstStyle/>
          <a:p>
            <a:r>
              <a:rPr lang="en-US" sz="4600">
                <a:latin typeface="+mj-lt"/>
                <a:cs typeface="+mj-cs"/>
              </a:rPr>
              <a:t>Capitulo IV</a:t>
            </a:r>
            <a:br>
              <a:rPr lang="en-US" sz="4600">
                <a:latin typeface="+mj-lt"/>
                <a:cs typeface="+mj-cs"/>
              </a:rPr>
            </a:br>
            <a:r>
              <a:rPr lang="en-US" sz="4600">
                <a:latin typeface="+mj-lt"/>
                <a:cs typeface="+mj-cs"/>
              </a:rPr>
              <a:t>Resultado y análisis </a:t>
            </a:r>
            <a:br>
              <a:rPr lang="en-US" sz="4600">
                <a:latin typeface="+mj-lt"/>
                <a:cs typeface="+mj-cs"/>
              </a:rPr>
            </a:br>
            <a:endParaRPr lang="en-US" sz="4600">
              <a:latin typeface="+mj-lt"/>
              <a:cs typeface="+mj-cs"/>
            </a:endParaRP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E6AD77CE-694E-4F30-A0F0-C11420964A1D}"/>
              </a:ext>
            </a:extLst>
          </p:cNvPr>
          <p:cNvSpPr txBox="1"/>
          <p:nvPr/>
        </p:nvSpPr>
        <p:spPr>
          <a:xfrm>
            <a:off x="841248" y="3502152"/>
            <a:ext cx="10506456" cy="267004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t>A continuación, se presentan los datos obtenidos de la aplicación de la encuesta aplicada a emprendedores seleccionados utilizando la herramienta de Google Forms.</a:t>
            </a:r>
          </a:p>
        </p:txBody>
      </p:sp>
      <p:sp>
        <p:nvSpPr>
          <p:cNvPr id="27" name="Text Box 26">
            <a:extLst>
              <a:ext uri="{FF2B5EF4-FFF2-40B4-BE49-F238E27FC236}">
                <a16:creationId xmlns:a16="http://schemas.microsoft.com/office/drawing/2014/main" id="{543572AB-BF0E-0C48-96B7-9D6255586097}"/>
              </a:ext>
            </a:extLst>
          </p:cNvPr>
          <p:cNvSpPr txBox="1">
            <a:spLocks noChangeArrowheads="1"/>
          </p:cNvSpPr>
          <p:nvPr/>
        </p:nvSpPr>
        <p:spPr bwMode="auto">
          <a:xfrm>
            <a:off x="10566364" y="6212758"/>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8" name="Text Box 25">
            <a:extLst>
              <a:ext uri="{FF2B5EF4-FFF2-40B4-BE49-F238E27FC236}">
                <a16:creationId xmlns:a16="http://schemas.microsoft.com/office/drawing/2014/main" id="{106DFE92-540F-344F-A985-1D0C94917837}"/>
              </a:ext>
            </a:extLst>
          </p:cNvPr>
          <p:cNvSpPr txBox="1">
            <a:spLocks noChangeArrowheads="1"/>
          </p:cNvSpPr>
          <p:nvPr/>
        </p:nvSpPr>
        <p:spPr bwMode="auto">
          <a:xfrm>
            <a:off x="10629886" y="6496385"/>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9" name="Google Shape;1410;p103">
            <a:extLst>
              <a:ext uri="{FF2B5EF4-FFF2-40B4-BE49-F238E27FC236}">
                <a16:creationId xmlns:a16="http://schemas.microsoft.com/office/drawing/2014/main" id="{80836743-E754-2C41-B49F-98A45A8DB812}"/>
              </a:ext>
            </a:extLst>
          </p:cNvPr>
          <p:cNvGrpSpPr/>
          <p:nvPr/>
        </p:nvGrpSpPr>
        <p:grpSpPr>
          <a:xfrm>
            <a:off x="10405781" y="4633680"/>
            <a:ext cx="1461770" cy="1669415"/>
            <a:chOff x="1977508" y="0"/>
            <a:chExt cx="2767450" cy="2766400"/>
          </a:xfrm>
        </p:grpSpPr>
        <p:cxnSp>
          <p:nvCxnSpPr>
            <p:cNvPr id="30" name="Google Shape;1411;p103">
              <a:extLst>
                <a:ext uri="{FF2B5EF4-FFF2-40B4-BE49-F238E27FC236}">
                  <a16:creationId xmlns:a16="http://schemas.microsoft.com/office/drawing/2014/main" id="{01E4B722-B1C1-7246-98D9-2001F6CD4563}"/>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1" name="Google Shape;1412;p103">
              <a:extLst>
                <a:ext uri="{FF2B5EF4-FFF2-40B4-BE49-F238E27FC236}">
                  <a16:creationId xmlns:a16="http://schemas.microsoft.com/office/drawing/2014/main" id="{89A39EFD-2DE1-C94E-AB41-267FB05101BA}"/>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2" name="Google Shape;1413;p103">
              <a:extLst>
                <a:ext uri="{FF2B5EF4-FFF2-40B4-BE49-F238E27FC236}">
                  <a16:creationId xmlns:a16="http://schemas.microsoft.com/office/drawing/2014/main" id="{790B274E-0A50-F844-8031-9C50C7C096D8}"/>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33" name="Google Shape;1414;p103">
              <a:extLst>
                <a:ext uri="{FF2B5EF4-FFF2-40B4-BE49-F238E27FC236}">
                  <a16:creationId xmlns:a16="http://schemas.microsoft.com/office/drawing/2014/main" id="{6EF83D24-8EEB-EE4E-BBBC-382E1DED0B73}"/>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34" name="Imagen 136" descr="Una mujer con un vestido de color naranja&#10;&#10;Descripción generada automáticamente">
            <a:extLst>
              <a:ext uri="{FF2B5EF4-FFF2-40B4-BE49-F238E27FC236}">
                <a16:creationId xmlns:a16="http://schemas.microsoft.com/office/drawing/2014/main" id="{193A2B80-C283-0341-A6E4-075D928FAD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7580" y="4737403"/>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741618"/>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BCB6A62F-B9C4-E846-B15F-D1A8A041D356}"/>
              </a:ext>
            </a:extLst>
          </p:cNvPr>
          <p:cNvSpPr>
            <a:spLocks noGrp="1"/>
          </p:cNvSpPr>
          <p:nvPr>
            <p:ph type="title"/>
          </p:nvPr>
        </p:nvSpPr>
        <p:spPr>
          <a:xfrm>
            <a:off x="1014141" y="1450655"/>
            <a:ext cx="3932030" cy="3956690"/>
          </a:xfrm>
        </p:spPr>
        <p:txBody>
          <a:bodyPr vert="horz" lIns="91440" tIns="45720" rIns="91440" bIns="45720" rtlCol="0" anchor="ctr">
            <a:normAutofit/>
          </a:bodyPr>
          <a:lstStyle/>
          <a:p>
            <a:r>
              <a:rPr lang="en-US" sz="5000" kern="1200">
                <a:solidFill>
                  <a:schemeClr val="bg1"/>
                </a:solidFill>
                <a:latin typeface="+mj-lt"/>
                <a:ea typeface="+mj-ea"/>
                <a:cs typeface="+mj-cs"/>
              </a:rPr>
              <a:t>4.1 resultados y análisis del objetivo específico 1</a:t>
            </a:r>
            <a:br>
              <a:rPr lang="en-US" sz="5000" kern="1200">
                <a:solidFill>
                  <a:schemeClr val="bg1"/>
                </a:solidFill>
                <a:latin typeface="+mj-lt"/>
                <a:ea typeface="+mj-ea"/>
                <a:cs typeface="+mj-cs"/>
              </a:rPr>
            </a:br>
            <a:endParaRPr lang="en-US" sz="5000" kern="1200">
              <a:solidFill>
                <a:schemeClr val="bg1"/>
              </a:solidFill>
              <a:latin typeface="+mj-lt"/>
              <a:ea typeface="+mj-ea"/>
              <a:cs typeface="+mj-cs"/>
            </a:endParaRP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7C852F2-CB8D-B546-A925-97A681A0C885}"/>
              </a:ext>
            </a:extLst>
          </p:cNvPr>
          <p:cNvSpPr txBox="1"/>
          <p:nvPr/>
        </p:nvSpPr>
        <p:spPr>
          <a:xfrm>
            <a:off x="6096000" y="1108061"/>
            <a:ext cx="5008901" cy="4571972"/>
          </a:xfrm>
          <a:prstGeom prst="rect">
            <a:avLst/>
          </a:prstGeom>
        </p:spPr>
        <p:txBody>
          <a:bodyPr vert="horz" lIns="91440" tIns="45720" rIns="91440" bIns="45720" rtlCol="0" anchor="ctr">
            <a:normAutofit/>
          </a:bodyPr>
          <a:lstStyle/>
          <a:p>
            <a:pPr>
              <a:lnSpc>
                <a:spcPct val="90000"/>
              </a:lnSpc>
              <a:spcAft>
                <a:spcPts val="600"/>
              </a:spcAft>
            </a:pPr>
            <a:r>
              <a:rPr lang="en-US" sz="2000" dirty="0">
                <a:solidFill>
                  <a:schemeClr val="bg1"/>
                </a:solidFill>
                <a:effectLst/>
              </a:rPr>
              <a:t>Al </a:t>
            </a:r>
            <a:r>
              <a:rPr lang="en-US" sz="2000" dirty="0" err="1">
                <a:solidFill>
                  <a:schemeClr val="bg1"/>
                </a:solidFill>
                <a:effectLst/>
              </a:rPr>
              <a:t>analizar</a:t>
            </a:r>
            <a:r>
              <a:rPr lang="en-US" sz="2000" dirty="0">
                <a:solidFill>
                  <a:schemeClr val="bg1"/>
                </a:solidFill>
                <a:effectLst/>
              </a:rPr>
              <a:t> la </a:t>
            </a:r>
            <a:r>
              <a:rPr lang="en-US" sz="2000" dirty="0" err="1">
                <a:solidFill>
                  <a:schemeClr val="bg1"/>
                </a:solidFill>
                <a:effectLst/>
              </a:rPr>
              <a:t>correlación</a:t>
            </a:r>
            <a:r>
              <a:rPr lang="en-US" sz="2000" dirty="0">
                <a:solidFill>
                  <a:schemeClr val="bg1"/>
                </a:solidFill>
                <a:effectLst/>
              </a:rPr>
              <a:t> entre el </a:t>
            </a:r>
            <a:r>
              <a:rPr lang="en-US" sz="2000" dirty="0" err="1">
                <a:solidFill>
                  <a:schemeClr val="bg1"/>
                </a:solidFill>
                <a:effectLst/>
              </a:rPr>
              <a:t>desempleo</a:t>
            </a:r>
            <a:r>
              <a:rPr lang="en-US" sz="2000" dirty="0">
                <a:solidFill>
                  <a:schemeClr val="bg1"/>
                </a:solidFill>
                <a:effectLst/>
              </a:rPr>
              <a:t> y los </a:t>
            </a:r>
            <a:r>
              <a:rPr lang="en-US" sz="2000" dirty="0" err="1">
                <a:solidFill>
                  <a:schemeClr val="bg1"/>
                </a:solidFill>
                <a:effectLst/>
              </a:rPr>
              <a:t>nuevos</a:t>
            </a:r>
            <a:r>
              <a:rPr lang="en-US" sz="2000" dirty="0">
                <a:solidFill>
                  <a:schemeClr val="bg1"/>
                </a:solidFill>
                <a:effectLst/>
              </a:rPr>
              <a:t> </a:t>
            </a:r>
            <a:r>
              <a:rPr lang="en-US" sz="2000" dirty="0" err="1">
                <a:solidFill>
                  <a:schemeClr val="bg1"/>
                </a:solidFill>
                <a:effectLst/>
              </a:rPr>
              <a:t>emprendimientos</a:t>
            </a:r>
            <a:r>
              <a:rPr lang="en-US" sz="2000" dirty="0">
                <a:solidFill>
                  <a:schemeClr val="bg1"/>
                </a:solidFill>
                <a:effectLst/>
              </a:rPr>
              <a:t> </a:t>
            </a:r>
            <a:r>
              <a:rPr lang="en-US" sz="2000" dirty="0" err="1">
                <a:solidFill>
                  <a:schemeClr val="bg1"/>
                </a:solidFill>
                <a:effectLst/>
              </a:rPr>
              <a:t>en</a:t>
            </a:r>
            <a:r>
              <a:rPr lang="en-US" sz="2000" dirty="0">
                <a:solidFill>
                  <a:schemeClr val="bg1"/>
                </a:solidFill>
                <a:effectLst/>
              </a:rPr>
              <a:t> Honduras </a:t>
            </a:r>
            <a:r>
              <a:rPr lang="en-US" sz="2000" dirty="0" err="1">
                <a:solidFill>
                  <a:schemeClr val="bg1"/>
                </a:solidFill>
                <a:effectLst/>
              </a:rPr>
              <a:t>durante</a:t>
            </a:r>
            <a:r>
              <a:rPr lang="en-US" sz="2000" dirty="0">
                <a:solidFill>
                  <a:schemeClr val="bg1"/>
                </a:solidFill>
                <a:effectLst/>
              </a:rPr>
              <a:t> la </a:t>
            </a:r>
            <a:r>
              <a:rPr lang="en-US" sz="2000" dirty="0" err="1">
                <a:solidFill>
                  <a:schemeClr val="bg1"/>
                </a:solidFill>
                <a:effectLst/>
              </a:rPr>
              <a:t>pandemia</a:t>
            </a:r>
            <a:r>
              <a:rPr lang="en-US" sz="2000" dirty="0">
                <a:solidFill>
                  <a:schemeClr val="bg1"/>
                </a:solidFill>
                <a:effectLst/>
              </a:rPr>
              <a:t> del COVID-19 </a:t>
            </a:r>
            <a:r>
              <a:rPr lang="en-US" sz="2000" dirty="0" err="1">
                <a:solidFill>
                  <a:schemeClr val="bg1"/>
                </a:solidFill>
                <a:effectLst/>
              </a:rPr>
              <a:t>tenemos</a:t>
            </a:r>
            <a:r>
              <a:rPr lang="en-US" sz="2000" dirty="0">
                <a:solidFill>
                  <a:schemeClr val="bg1"/>
                </a:solidFill>
                <a:effectLst/>
              </a:rPr>
              <a:t> lo </a:t>
            </a:r>
            <a:r>
              <a:rPr lang="en-US" sz="2000" dirty="0" err="1">
                <a:solidFill>
                  <a:schemeClr val="bg1"/>
                </a:solidFill>
                <a:effectLst/>
              </a:rPr>
              <a:t>siguientes</a:t>
            </a:r>
            <a:r>
              <a:rPr lang="en-US" sz="2000" dirty="0">
                <a:solidFill>
                  <a:schemeClr val="bg1"/>
                </a:solidFill>
                <a:effectLst/>
              </a:rPr>
              <a:t> </a:t>
            </a:r>
            <a:r>
              <a:rPr lang="en-US" sz="2000" dirty="0" err="1">
                <a:solidFill>
                  <a:schemeClr val="bg1"/>
                </a:solidFill>
                <a:effectLst/>
              </a:rPr>
              <a:t>datos</a:t>
            </a:r>
            <a:r>
              <a:rPr lang="en-US" sz="2000" dirty="0">
                <a:solidFill>
                  <a:schemeClr val="bg1"/>
                </a:solidFill>
                <a:effectLst/>
              </a:rPr>
              <a:t>: </a:t>
            </a:r>
            <a:endParaRPr lang="en-US" sz="2000" dirty="0">
              <a:solidFill>
                <a:schemeClr val="bg1"/>
              </a:solidFill>
            </a:endParaRPr>
          </a:p>
        </p:txBody>
      </p:sp>
      <p:sp>
        <p:nvSpPr>
          <p:cNvPr id="19" name="Text Box 26">
            <a:extLst>
              <a:ext uri="{FF2B5EF4-FFF2-40B4-BE49-F238E27FC236}">
                <a16:creationId xmlns:a16="http://schemas.microsoft.com/office/drawing/2014/main" id="{0A42E88A-4FB5-2D41-AD79-BE3DBB39DC53}"/>
              </a:ext>
            </a:extLst>
          </p:cNvPr>
          <p:cNvSpPr txBox="1">
            <a:spLocks noChangeArrowheads="1"/>
          </p:cNvSpPr>
          <p:nvPr/>
        </p:nvSpPr>
        <p:spPr bwMode="auto">
          <a:xfrm>
            <a:off x="10542347" y="6108697"/>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0" name="Text Box 25">
            <a:extLst>
              <a:ext uri="{FF2B5EF4-FFF2-40B4-BE49-F238E27FC236}">
                <a16:creationId xmlns:a16="http://schemas.microsoft.com/office/drawing/2014/main" id="{A003BC4A-8BD8-6344-8F87-113B98B86DF5}"/>
              </a:ext>
            </a:extLst>
          </p:cNvPr>
          <p:cNvSpPr txBox="1">
            <a:spLocks noChangeArrowheads="1"/>
          </p:cNvSpPr>
          <p:nvPr/>
        </p:nvSpPr>
        <p:spPr bwMode="auto">
          <a:xfrm>
            <a:off x="10605869" y="6392324"/>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21" name="Google Shape;1410;p103">
            <a:extLst>
              <a:ext uri="{FF2B5EF4-FFF2-40B4-BE49-F238E27FC236}">
                <a16:creationId xmlns:a16="http://schemas.microsoft.com/office/drawing/2014/main" id="{E8ECEE15-1996-8A48-8F76-A4B9E30C5AF1}"/>
              </a:ext>
            </a:extLst>
          </p:cNvPr>
          <p:cNvGrpSpPr/>
          <p:nvPr/>
        </p:nvGrpSpPr>
        <p:grpSpPr>
          <a:xfrm>
            <a:off x="10381764" y="4529619"/>
            <a:ext cx="1461770" cy="1669415"/>
            <a:chOff x="1977508" y="0"/>
            <a:chExt cx="2767450" cy="2766400"/>
          </a:xfrm>
        </p:grpSpPr>
        <p:cxnSp>
          <p:nvCxnSpPr>
            <p:cNvPr id="22" name="Google Shape;1411;p103">
              <a:extLst>
                <a:ext uri="{FF2B5EF4-FFF2-40B4-BE49-F238E27FC236}">
                  <a16:creationId xmlns:a16="http://schemas.microsoft.com/office/drawing/2014/main" id="{66DF23A4-8DFE-164E-A6AB-DB417B40EEBB}"/>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3" name="Google Shape;1412;p103">
              <a:extLst>
                <a:ext uri="{FF2B5EF4-FFF2-40B4-BE49-F238E27FC236}">
                  <a16:creationId xmlns:a16="http://schemas.microsoft.com/office/drawing/2014/main" id="{8226E959-6A52-B347-9827-BD9C8316E68E}"/>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4" name="Google Shape;1413;p103">
              <a:extLst>
                <a:ext uri="{FF2B5EF4-FFF2-40B4-BE49-F238E27FC236}">
                  <a16:creationId xmlns:a16="http://schemas.microsoft.com/office/drawing/2014/main" id="{35647363-E7F6-BF42-B795-7D7727CA656F}"/>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5" name="Google Shape;1414;p103">
              <a:extLst>
                <a:ext uri="{FF2B5EF4-FFF2-40B4-BE49-F238E27FC236}">
                  <a16:creationId xmlns:a16="http://schemas.microsoft.com/office/drawing/2014/main" id="{3B279217-F1BE-1B45-956A-67471CE932EA}"/>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6" name="Imagen 136" descr="Una mujer con un vestido de color naranja&#10;&#10;Descripción generada automáticamente">
            <a:extLst>
              <a:ext uri="{FF2B5EF4-FFF2-40B4-BE49-F238E27FC236}">
                <a16:creationId xmlns:a16="http://schemas.microsoft.com/office/drawing/2014/main" id="{1BB10DFA-261B-1F47-95F4-3D1EEB927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63563" y="4633342"/>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02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Chart, bubble chart&#10;&#10;Description automatically generated">
            <a:extLst>
              <a:ext uri="{FF2B5EF4-FFF2-40B4-BE49-F238E27FC236}">
                <a16:creationId xmlns:a16="http://schemas.microsoft.com/office/drawing/2014/main" id="{57BA0C08-BC8F-434A-A2FD-C3FE4BDF0891}"/>
              </a:ext>
            </a:extLst>
          </p:cNvPr>
          <p:cNvPicPr>
            <a:picLocks noChangeAspect="1"/>
          </p:cNvPicPr>
          <p:nvPr/>
        </p:nvPicPr>
        <p:blipFill rotWithShape="1">
          <a:blip r:embed="rId2"/>
          <a:srcRect l="668" r="3383"/>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8FF1D6-47CC-7A4C-8B5D-2A7CCF98D23B}"/>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latin typeface="+mj-lt"/>
                <a:cs typeface="+mj-cs"/>
              </a:rPr>
              <a:t>Pregunta 1</a:t>
            </a:r>
          </a:p>
        </p:txBody>
      </p:sp>
      <p:sp>
        <p:nvSpPr>
          <p:cNvPr id="3" name="TextBox 2">
            <a:extLst>
              <a:ext uri="{FF2B5EF4-FFF2-40B4-BE49-F238E27FC236}">
                <a16:creationId xmlns:a16="http://schemas.microsoft.com/office/drawing/2014/main" id="{E838CD40-769B-FD41-BBD2-708A43A1653B}"/>
              </a:ext>
            </a:extLst>
          </p:cNvPr>
          <p:cNvSpPr txBox="1"/>
          <p:nvPr/>
        </p:nvSpPr>
        <p:spPr>
          <a:xfrm>
            <a:off x="618063" y="4856921"/>
            <a:ext cx="9565028" cy="12492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Todos los emprendedores comenzaron su emprendimiento durante pandemia, dentro del total de 10 encuestas contestadas al momento de realizar este reporte.</a:t>
            </a:r>
            <a:r>
              <a:rPr lang="en-US" baseline="30000">
                <a:effectLst/>
              </a:rPr>
              <a:t> (Anexo 2)</a:t>
            </a:r>
            <a:endParaRPr lang="en-US">
              <a:effectLst/>
            </a:endParaRPr>
          </a:p>
        </p:txBody>
      </p:sp>
      <p:sp>
        <p:nvSpPr>
          <p:cNvPr id="6" name="Marcador de texto 4">
            <a:extLst>
              <a:ext uri="{FF2B5EF4-FFF2-40B4-BE49-F238E27FC236}">
                <a16:creationId xmlns:a16="http://schemas.microsoft.com/office/drawing/2014/main" id="{7E06BAE6-D3CE-1E4E-9182-5C10E29B4818}"/>
              </a:ext>
            </a:extLst>
          </p:cNvPr>
          <p:cNvSpPr txBox="1">
            <a:spLocks noChangeArrowheads="1"/>
          </p:cNvSpPr>
          <p:nvPr/>
        </p:nvSpPr>
        <p:spPr bwMode="auto">
          <a:xfrm>
            <a:off x="10668437" y="538047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05;p103">
            <a:extLst>
              <a:ext uri="{FF2B5EF4-FFF2-40B4-BE49-F238E27FC236}">
                <a16:creationId xmlns:a16="http://schemas.microsoft.com/office/drawing/2014/main" id="{35672C55-C4F2-2249-A386-684A3D51F210}"/>
              </a:ext>
            </a:extLst>
          </p:cNvPr>
          <p:cNvGrpSpPr/>
          <p:nvPr/>
        </p:nvGrpSpPr>
        <p:grpSpPr>
          <a:xfrm>
            <a:off x="10446568" y="3697685"/>
            <a:ext cx="1506220" cy="1635125"/>
            <a:chOff x="124799" y="1"/>
            <a:chExt cx="2767450" cy="2766400"/>
          </a:xfrm>
        </p:grpSpPr>
        <p:cxnSp>
          <p:nvCxnSpPr>
            <p:cNvPr id="8" name="Google Shape;1406;p103">
              <a:extLst>
                <a:ext uri="{FF2B5EF4-FFF2-40B4-BE49-F238E27FC236}">
                  <a16:creationId xmlns:a16="http://schemas.microsoft.com/office/drawing/2014/main" id="{2458A25C-B9A2-0C41-9901-E4D2C4AC5F0C}"/>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397194AC-645B-0347-9080-4AAE4AAE40AE}"/>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3BCFE37C-B22B-7D4E-A3F4-0C7030303EF9}"/>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CB969941-4C70-274E-BEAA-7DCFE89E950A}"/>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6B4B49C2-639D-9649-B1FF-B20B8CA7B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10501875" y="3816334"/>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417;p103">
            <a:extLst>
              <a:ext uri="{FF2B5EF4-FFF2-40B4-BE49-F238E27FC236}">
                <a16:creationId xmlns:a16="http://schemas.microsoft.com/office/drawing/2014/main" id="{A6B1E377-F5E0-1E49-BA38-892A5291D053}"/>
              </a:ext>
            </a:extLst>
          </p:cNvPr>
          <p:cNvSpPr txBox="1">
            <a:spLocks noChangeArrowheads="1"/>
          </p:cNvSpPr>
          <p:nvPr/>
        </p:nvSpPr>
        <p:spPr bwMode="auto">
          <a:xfrm>
            <a:off x="10319502" y="5371436"/>
            <a:ext cx="1727200" cy="30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04486536"/>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Chart, pie chart&#10;&#10;Description automatically generated">
            <a:extLst>
              <a:ext uri="{FF2B5EF4-FFF2-40B4-BE49-F238E27FC236}">
                <a16:creationId xmlns:a16="http://schemas.microsoft.com/office/drawing/2014/main" id="{E1373873-9C5D-9D49-B361-F7B3DA51EE50}"/>
              </a:ext>
            </a:extLst>
          </p:cNvPr>
          <p:cNvPicPr>
            <a:picLocks noChangeAspect="1"/>
          </p:cNvPicPr>
          <p:nvPr/>
        </p:nvPicPr>
        <p:blipFill rotWithShape="1">
          <a:blip r:embed="rId2"/>
          <a:srcRect r="32905"/>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03F2E6-15CA-1B44-BAB1-B37EE374D80A}"/>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latin typeface="+mj-lt"/>
                <a:cs typeface="+mj-cs"/>
              </a:rPr>
              <a:t>Pregunta 2</a:t>
            </a:r>
          </a:p>
        </p:txBody>
      </p:sp>
      <p:sp>
        <p:nvSpPr>
          <p:cNvPr id="3" name="TextBox 2">
            <a:extLst>
              <a:ext uri="{FF2B5EF4-FFF2-40B4-BE49-F238E27FC236}">
                <a16:creationId xmlns:a16="http://schemas.microsoft.com/office/drawing/2014/main" id="{353A69C8-1B42-DB4F-84FF-3C5909EDF2D1}"/>
              </a:ext>
            </a:extLst>
          </p:cNvPr>
          <p:cNvSpPr txBox="1"/>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r>
              <a:rPr lang="en-US" dirty="0">
                <a:effectLst/>
              </a:rPr>
              <a:t>Podemos </a:t>
            </a:r>
            <a:r>
              <a:rPr lang="en-US" dirty="0" err="1">
                <a:effectLst/>
              </a:rPr>
              <a:t>ver</a:t>
            </a:r>
            <a:r>
              <a:rPr lang="en-US" dirty="0">
                <a:effectLst/>
              </a:rPr>
              <a:t> que el 50% de los </a:t>
            </a:r>
            <a:r>
              <a:rPr lang="en-US" dirty="0" err="1">
                <a:effectLst/>
              </a:rPr>
              <a:t>emprendedores</a:t>
            </a:r>
            <a:r>
              <a:rPr lang="en-US" dirty="0">
                <a:effectLst/>
              </a:rPr>
              <a:t> </a:t>
            </a:r>
            <a:r>
              <a:rPr lang="en-US" dirty="0" err="1">
                <a:effectLst/>
              </a:rPr>
              <a:t>tenían</a:t>
            </a:r>
            <a:r>
              <a:rPr lang="en-US" dirty="0">
                <a:effectLst/>
              </a:rPr>
              <a:t> </a:t>
            </a:r>
            <a:r>
              <a:rPr lang="en-US" dirty="0" err="1">
                <a:effectLst/>
              </a:rPr>
              <a:t>como</a:t>
            </a:r>
            <a:r>
              <a:rPr lang="en-US" dirty="0">
                <a:effectLst/>
              </a:rPr>
              <a:t> </a:t>
            </a:r>
            <a:r>
              <a:rPr lang="en-US" dirty="0" err="1">
                <a:effectLst/>
              </a:rPr>
              <a:t>motivación</a:t>
            </a:r>
            <a:r>
              <a:rPr lang="en-US" dirty="0">
                <a:effectLst/>
              </a:rPr>
              <a:t> </a:t>
            </a:r>
            <a:r>
              <a:rPr lang="en-US" dirty="0" err="1">
                <a:effectLst/>
              </a:rPr>
              <a:t>mejorar</a:t>
            </a:r>
            <a:r>
              <a:rPr lang="en-US" dirty="0">
                <a:effectLst/>
              </a:rPr>
              <a:t> sus </a:t>
            </a:r>
            <a:r>
              <a:rPr lang="en-US" dirty="0" err="1">
                <a:effectLst/>
              </a:rPr>
              <a:t>condiciones</a:t>
            </a:r>
            <a:r>
              <a:rPr lang="en-US" dirty="0"/>
              <a:t> </a:t>
            </a:r>
            <a:r>
              <a:rPr lang="en-US" dirty="0">
                <a:effectLst/>
              </a:rPr>
              <a:t>de </a:t>
            </a:r>
            <a:r>
              <a:rPr lang="en-US" dirty="0" err="1">
                <a:effectLst/>
              </a:rPr>
              <a:t>vida</a:t>
            </a:r>
            <a:r>
              <a:rPr lang="en-US" dirty="0">
                <a:effectLst/>
              </a:rPr>
              <a:t>, el 40% </a:t>
            </a:r>
            <a:r>
              <a:rPr lang="en-US" dirty="0" err="1">
                <a:effectLst/>
              </a:rPr>
              <a:t>debido</a:t>
            </a:r>
            <a:r>
              <a:rPr lang="en-US" dirty="0">
                <a:effectLst/>
              </a:rPr>
              <a:t> al </a:t>
            </a:r>
            <a:r>
              <a:rPr lang="en-US" dirty="0" err="1">
                <a:effectLst/>
              </a:rPr>
              <a:t>desempleo</a:t>
            </a:r>
            <a:r>
              <a:rPr lang="en-US" dirty="0">
                <a:effectLst/>
              </a:rPr>
              <a:t> y 10% por </a:t>
            </a:r>
            <a:r>
              <a:rPr lang="en-US" dirty="0" err="1">
                <a:effectLst/>
              </a:rPr>
              <a:t>otros</a:t>
            </a:r>
            <a:r>
              <a:rPr lang="en-US" dirty="0">
                <a:effectLst/>
              </a:rPr>
              <a:t> </a:t>
            </a:r>
            <a:r>
              <a:rPr lang="en-US" dirty="0" err="1">
                <a:effectLst/>
              </a:rPr>
              <a:t>motivos</a:t>
            </a:r>
            <a:r>
              <a:rPr lang="en-US" dirty="0">
                <a:effectLst/>
              </a:rPr>
              <a:t>. </a:t>
            </a:r>
            <a:r>
              <a:rPr lang="en-US" baseline="30000" dirty="0">
                <a:effectLst/>
              </a:rPr>
              <a:t>(Anexo 3)</a:t>
            </a:r>
            <a:endParaRPr lang="en-US" dirty="0">
              <a:effectLst/>
            </a:endParaRPr>
          </a:p>
        </p:txBody>
      </p:sp>
      <p:sp>
        <p:nvSpPr>
          <p:cNvPr id="6" name="Marcador de texto 4">
            <a:extLst>
              <a:ext uri="{FF2B5EF4-FFF2-40B4-BE49-F238E27FC236}">
                <a16:creationId xmlns:a16="http://schemas.microsoft.com/office/drawing/2014/main" id="{E109B42C-3FEB-9D48-AD05-A3105211C398}"/>
              </a:ext>
            </a:extLst>
          </p:cNvPr>
          <p:cNvSpPr txBox="1">
            <a:spLocks noChangeArrowheads="1"/>
          </p:cNvSpPr>
          <p:nvPr/>
        </p:nvSpPr>
        <p:spPr bwMode="auto">
          <a:xfrm>
            <a:off x="10634831" y="641414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05;p103">
            <a:extLst>
              <a:ext uri="{FF2B5EF4-FFF2-40B4-BE49-F238E27FC236}">
                <a16:creationId xmlns:a16="http://schemas.microsoft.com/office/drawing/2014/main" id="{02599EB4-60AD-BA4C-B5C2-C74E2408071D}"/>
              </a:ext>
            </a:extLst>
          </p:cNvPr>
          <p:cNvGrpSpPr/>
          <p:nvPr/>
        </p:nvGrpSpPr>
        <p:grpSpPr>
          <a:xfrm>
            <a:off x="10412962" y="4731355"/>
            <a:ext cx="1506220" cy="1635125"/>
            <a:chOff x="124799" y="1"/>
            <a:chExt cx="2767450" cy="2766400"/>
          </a:xfrm>
        </p:grpSpPr>
        <p:cxnSp>
          <p:nvCxnSpPr>
            <p:cNvPr id="8" name="Google Shape;1406;p103">
              <a:extLst>
                <a:ext uri="{FF2B5EF4-FFF2-40B4-BE49-F238E27FC236}">
                  <a16:creationId xmlns:a16="http://schemas.microsoft.com/office/drawing/2014/main" id="{F250A0F6-E601-CF46-8959-7DE9A8B33176}"/>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5AC8EE04-41EF-9644-833B-A68ABBEB7B41}"/>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5A799085-34C6-AB48-93F8-B3EFE06A6DEA}"/>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8A35E2E8-7BBD-D546-82B6-567765EF4EB0}"/>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61B7382C-B590-064B-9A3E-11527EA95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10468269" y="4850004"/>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417;p103">
            <a:extLst>
              <a:ext uri="{FF2B5EF4-FFF2-40B4-BE49-F238E27FC236}">
                <a16:creationId xmlns:a16="http://schemas.microsoft.com/office/drawing/2014/main" id="{F4D03328-F674-2242-83D4-30FACC31E918}"/>
              </a:ext>
            </a:extLst>
          </p:cNvPr>
          <p:cNvSpPr txBox="1">
            <a:spLocks noChangeArrowheads="1"/>
          </p:cNvSpPr>
          <p:nvPr/>
        </p:nvSpPr>
        <p:spPr bwMode="auto">
          <a:xfrm>
            <a:off x="10285896" y="6405106"/>
            <a:ext cx="1727200" cy="30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4178831"/>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 name="Picture 3" descr="Chart, pie chart&#10;&#10;Description automatically generated">
            <a:extLst>
              <a:ext uri="{FF2B5EF4-FFF2-40B4-BE49-F238E27FC236}">
                <a16:creationId xmlns:a16="http://schemas.microsoft.com/office/drawing/2014/main" id="{19694F03-ED7E-2C41-9872-6D1B6F478FE8}"/>
              </a:ext>
            </a:extLst>
          </p:cNvPr>
          <p:cNvPicPr>
            <a:picLocks noChangeAspect="1"/>
          </p:cNvPicPr>
          <p:nvPr/>
        </p:nvPicPr>
        <p:blipFill rotWithShape="1">
          <a:blip r:embed="rId2"/>
          <a:srcRect r="17354"/>
          <a:stretch/>
        </p:blipFill>
        <p:spPr>
          <a:xfrm>
            <a:off x="20" y="10"/>
            <a:ext cx="12188932" cy="6857990"/>
          </a:xfrm>
          <a:prstGeom prst="rect">
            <a:avLst/>
          </a:prstGeom>
        </p:spPr>
      </p:pic>
      <p:sp>
        <p:nvSpPr>
          <p:cNvPr id="9" name="Freeform: Shape 8">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A0B9086-5744-A149-8CBD-8C1AA14630CE}"/>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latin typeface="+mj-lt"/>
                <a:cs typeface="+mj-cs"/>
              </a:rPr>
              <a:t>Pregunta 3</a:t>
            </a:r>
          </a:p>
        </p:txBody>
      </p:sp>
      <p:sp>
        <p:nvSpPr>
          <p:cNvPr id="3" name="TextBox 2">
            <a:extLst>
              <a:ext uri="{FF2B5EF4-FFF2-40B4-BE49-F238E27FC236}">
                <a16:creationId xmlns:a16="http://schemas.microsoft.com/office/drawing/2014/main" id="{011A7EB9-56DD-4745-B2FE-2A1DA77E1CD7}"/>
              </a:ext>
            </a:extLst>
          </p:cNvPr>
          <p:cNvSpPr txBox="1"/>
          <p:nvPr/>
        </p:nvSpPr>
        <p:spPr>
          <a:xfrm>
            <a:off x="618063" y="4856921"/>
            <a:ext cx="9565028" cy="12492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effectLst/>
              </a:rPr>
              <a:t>Podemos observar que 30% de los emprendimientos han tenido un crecimiento, 60% se mantienen y solo el 10% de los encuestados cerraron. </a:t>
            </a:r>
            <a:r>
              <a:rPr lang="en-US" baseline="30000">
                <a:effectLst/>
              </a:rPr>
              <a:t>(Anexo 4)</a:t>
            </a:r>
            <a:endParaRPr lang="en-US">
              <a:effectLst/>
            </a:endParaRPr>
          </a:p>
        </p:txBody>
      </p:sp>
      <p:sp>
        <p:nvSpPr>
          <p:cNvPr id="6" name="Marcador de texto 4">
            <a:extLst>
              <a:ext uri="{FF2B5EF4-FFF2-40B4-BE49-F238E27FC236}">
                <a16:creationId xmlns:a16="http://schemas.microsoft.com/office/drawing/2014/main" id="{B99CB357-F952-394B-A9FF-82770F5EBF20}"/>
              </a:ext>
            </a:extLst>
          </p:cNvPr>
          <p:cNvSpPr txBox="1">
            <a:spLocks noChangeArrowheads="1"/>
          </p:cNvSpPr>
          <p:nvPr/>
        </p:nvSpPr>
        <p:spPr bwMode="auto">
          <a:xfrm>
            <a:off x="10704331" y="6372722"/>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05;p103">
            <a:extLst>
              <a:ext uri="{FF2B5EF4-FFF2-40B4-BE49-F238E27FC236}">
                <a16:creationId xmlns:a16="http://schemas.microsoft.com/office/drawing/2014/main" id="{59A5C689-D7E2-C746-9C93-156E543B3180}"/>
              </a:ext>
            </a:extLst>
          </p:cNvPr>
          <p:cNvGrpSpPr/>
          <p:nvPr/>
        </p:nvGrpSpPr>
        <p:grpSpPr>
          <a:xfrm>
            <a:off x="10482462" y="4689936"/>
            <a:ext cx="1506220" cy="1635125"/>
            <a:chOff x="124799" y="1"/>
            <a:chExt cx="2767450" cy="2766400"/>
          </a:xfrm>
        </p:grpSpPr>
        <p:cxnSp>
          <p:nvCxnSpPr>
            <p:cNvPr id="8" name="Google Shape;1406;p103">
              <a:extLst>
                <a:ext uri="{FF2B5EF4-FFF2-40B4-BE49-F238E27FC236}">
                  <a16:creationId xmlns:a16="http://schemas.microsoft.com/office/drawing/2014/main" id="{E7C82743-4357-DD4F-956F-1EDCCC26FA65}"/>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507C2D7A-B21E-864D-B2EC-FC62CFCA8641}"/>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F47327A1-80C5-5C4F-92AA-E17DB030D437}"/>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D774A46F-07A3-9A4A-B456-917D4E7E6B1D}"/>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03AB6B73-09DF-4D4E-B5DC-654613A853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10537769" y="4808585"/>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417;p103">
            <a:extLst>
              <a:ext uri="{FF2B5EF4-FFF2-40B4-BE49-F238E27FC236}">
                <a16:creationId xmlns:a16="http://schemas.microsoft.com/office/drawing/2014/main" id="{B09C8A7C-DF9F-C040-B20C-CA73F9BC99DF}"/>
              </a:ext>
            </a:extLst>
          </p:cNvPr>
          <p:cNvSpPr txBox="1">
            <a:spLocks noChangeArrowheads="1"/>
          </p:cNvSpPr>
          <p:nvPr/>
        </p:nvSpPr>
        <p:spPr bwMode="auto">
          <a:xfrm>
            <a:off x="10355396" y="6363687"/>
            <a:ext cx="1727200" cy="30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0955999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42EACA05-0E6D-1049-832F-59B2BF3189A5}"/>
              </a:ext>
            </a:extLst>
          </p:cNvPr>
          <p:cNvSpPr>
            <a:spLocks noGrp="1"/>
          </p:cNvSpPr>
          <p:nvPr>
            <p:ph type="title"/>
          </p:nvPr>
        </p:nvSpPr>
        <p:spPr>
          <a:xfrm>
            <a:off x="922635" y="1250575"/>
            <a:ext cx="4604274" cy="4163210"/>
          </a:xfrm>
        </p:spPr>
        <p:txBody>
          <a:bodyPr vert="horz" lIns="91440" tIns="45720" rIns="91440" bIns="45720" rtlCol="0" anchor="ctr">
            <a:normAutofit/>
          </a:bodyPr>
          <a:lstStyle/>
          <a:p>
            <a:r>
              <a:rPr lang="en-US" sz="5600" kern="1200">
                <a:solidFill>
                  <a:schemeClr val="bg1"/>
                </a:solidFill>
                <a:latin typeface="+mj-lt"/>
                <a:ea typeface="+mj-ea"/>
                <a:cs typeface="+mj-cs"/>
              </a:rPr>
              <a:t>4.2 Resultados análisis del objetivo específico 2</a:t>
            </a:r>
            <a:br>
              <a:rPr lang="en-US" sz="5600" kern="1200">
                <a:solidFill>
                  <a:schemeClr val="bg1"/>
                </a:solidFill>
                <a:latin typeface="+mj-lt"/>
                <a:ea typeface="+mj-ea"/>
                <a:cs typeface="+mj-cs"/>
              </a:rPr>
            </a:br>
            <a:endParaRPr lang="en-US" sz="5600" kern="1200">
              <a:solidFill>
                <a:schemeClr val="bg1"/>
              </a:solidFill>
              <a:latin typeface="+mj-lt"/>
              <a:ea typeface="+mj-ea"/>
              <a:cs typeface="+mj-cs"/>
            </a:endParaRPr>
          </a:p>
        </p:txBody>
      </p:sp>
      <p:sp>
        <p:nvSpPr>
          <p:cNvPr id="11" name="Rectangle 10">
            <a:extLst>
              <a:ext uri="{FF2B5EF4-FFF2-40B4-BE49-F238E27FC236}">
                <a16:creationId xmlns:a16="http://schemas.microsoft.com/office/drawing/2014/main" id="{C2C57604-0CFD-4023-B9BD-107166A25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6476" y="1100949"/>
            <a:ext cx="4996593"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E3F5D92-CC1B-D74E-AAD4-051082D2137D}"/>
              </a:ext>
            </a:extLst>
          </p:cNvPr>
          <p:cNvSpPr txBox="1"/>
          <p:nvPr/>
        </p:nvSpPr>
        <p:spPr>
          <a:xfrm>
            <a:off x="6293224" y="860612"/>
            <a:ext cx="4797909" cy="5023821"/>
          </a:xfrm>
          <a:prstGeom prst="rect">
            <a:avLst/>
          </a:prstGeom>
        </p:spPr>
        <p:txBody>
          <a:bodyPr vert="horz" lIns="91440" tIns="45720" rIns="91440" bIns="45720" rtlCol="0" anchor="ctr">
            <a:normAutofit/>
          </a:bodyPr>
          <a:lstStyle/>
          <a:p>
            <a:pPr>
              <a:lnSpc>
                <a:spcPct val="90000"/>
              </a:lnSpc>
              <a:spcAft>
                <a:spcPts val="600"/>
              </a:spcAft>
            </a:pPr>
            <a:r>
              <a:rPr lang="en-US" sz="2000" dirty="0" err="1">
                <a:solidFill>
                  <a:schemeClr val="bg1"/>
                </a:solidFill>
                <a:effectLst/>
              </a:rPr>
              <a:t>Clasificar</a:t>
            </a:r>
            <a:r>
              <a:rPr lang="en-US" sz="2000" dirty="0">
                <a:solidFill>
                  <a:schemeClr val="bg1"/>
                </a:solidFill>
                <a:effectLst/>
              </a:rPr>
              <a:t> los </a:t>
            </a:r>
            <a:r>
              <a:rPr lang="en-US" sz="2000" dirty="0" err="1">
                <a:solidFill>
                  <a:schemeClr val="bg1"/>
                </a:solidFill>
                <a:effectLst/>
              </a:rPr>
              <a:t>nuevos</a:t>
            </a:r>
            <a:r>
              <a:rPr lang="en-US" sz="2000" dirty="0">
                <a:solidFill>
                  <a:schemeClr val="bg1"/>
                </a:solidFill>
                <a:effectLst/>
              </a:rPr>
              <a:t> </a:t>
            </a:r>
            <a:r>
              <a:rPr lang="en-US" sz="2000" dirty="0" err="1">
                <a:solidFill>
                  <a:schemeClr val="bg1"/>
                </a:solidFill>
                <a:effectLst/>
              </a:rPr>
              <a:t>emprendimientos</a:t>
            </a:r>
            <a:r>
              <a:rPr lang="en-US" sz="2000" dirty="0">
                <a:solidFill>
                  <a:schemeClr val="bg1"/>
                </a:solidFill>
                <a:effectLst/>
              </a:rPr>
              <a:t> que </a:t>
            </a:r>
            <a:r>
              <a:rPr lang="en-US" sz="2000" dirty="0" err="1">
                <a:solidFill>
                  <a:schemeClr val="bg1"/>
                </a:solidFill>
                <a:effectLst/>
              </a:rPr>
              <a:t>surgieron</a:t>
            </a:r>
            <a:r>
              <a:rPr lang="en-US" sz="2000" dirty="0">
                <a:solidFill>
                  <a:schemeClr val="bg1"/>
                </a:solidFill>
                <a:effectLst/>
              </a:rPr>
              <a:t> </a:t>
            </a:r>
            <a:r>
              <a:rPr lang="en-US" sz="2000" dirty="0" err="1">
                <a:solidFill>
                  <a:schemeClr val="bg1"/>
                </a:solidFill>
                <a:effectLst/>
              </a:rPr>
              <a:t>en</a:t>
            </a:r>
            <a:r>
              <a:rPr lang="en-US" sz="2000" dirty="0">
                <a:solidFill>
                  <a:schemeClr val="bg1"/>
                </a:solidFill>
                <a:effectLst/>
              </a:rPr>
              <a:t> Honduras </a:t>
            </a:r>
            <a:r>
              <a:rPr lang="en-US" sz="2000" dirty="0" err="1">
                <a:solidFill>
                  <a:schemeClr val="bg1"/>
                </a:solidFill>
                <a:effectLst/>
              </a:rPr>
              <a:t>durante</a:t>
            </a:r>
            <a:r>
              <a:rPr lang="en-US" sz="2000" dirty="0">
                <a:solidFill>
                  <a:schemeClr val="bg1"/>
                </a:solidFill>
                <a:effectLst/>
              </a:rPr>
              <a:t> la </a:t>
            </a:r>
            <a:r>
              <a:rPr lang="en-US" sz="2000" dirty="0" err="1">
                <a:solidFill>
                  <a:schemeClr val="bg1"/>
                </a:solidFill>
                <a:effectLst/>
              </a:rPr>
              <a:t>pandemia</a:t>
            </a:r>
            <a:r>
              <a:rPr lang="en-US" sz="2000" dirty="0">
                <a:solidFill>
                  <a:schemeClr val="bg1"/>
                </a:solidFill>
                <a:effectLst/>
              </a:rPr>
              <a:t> del COVID-19.</a:t>
            </a:r>
          </a:p>
          <a:p>
            <a:pPr>
              <a:lnSpc>
                <a:spcPct val="90000"/>
              </a:lnSpc>
              <a:spcAft>
                <a:spcPts val="600"/>
              </a:spcAft>
            </a:pPr>
            <a:endParaRPr lang="en-US" sz="2000" dirty="0">
              <a:solidFill>
                <a:schemeClr val="bg1"/>
              </a:solidFill>
              <a:effectLst/>
            </a:endParaRPr>
          </a:p>
        </p:txBody>
      </p:sp>
      <p:sp>
        <p:nvSpPr>
          <p:cNvPr id="17" name="Text Box 26">
            <a:extLst>
              <a:ext uri="{FF2B5EF4-FFF2-40B4-BE49-F238E27FC236}">
                <a16:creationId xmlns:a16="http://schemas.microsoft.com/office/drawing/2014/main" id="{7B3F6D11-A94D-9445-9F7A-751A73268EC1}"/>
              </a:ext>
            </a:extLst>
          </p:cNvPr>
          <p:cNvSpPr txBox="1">
            <a:spLocks noChangeArrowheads="1"/>
          </p:cNvSpPr>
          <p:nvPr/>
        </p:nvSpPr>
        <p:spPr bwMode="auto">
          <a:xfrm>
            <a:off x="10030649" y="6221117"/>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Text Box 25">
            <a:extLst>
              <a:ext uri="{FF2B5EF4-FFF2-40B4-BE49-F238E27FC236}">
                <a16:creationId xmlns:a16="http://schemas.microsoft.com/office/drawing/2014/main" id="{0774C9E4-CD99-C245-907D-17AE640C8CCE}"/>
              </a:ext>
            </a:extLst>
          </p:cNvPr>
          <p:cNvSpPr txBox="1">
            <a:spLocks noChangeArrowheads="1"/>
          </p:cNvSpPr>
          <p:nvPr/>
        </p:nvSpPr>
        <p:spPr bwMode="auto">
          <a:xfrm>
            <a:off x="10094171" y="6504744"/>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9" name="Google Shape;1410;p103">
            <a:extLst>
              <a:ext uri="{FF2B5EF4-FFF2-40B4-BE49-F238E27FC236}">
                <a16:creationId xmlns:a16="http://schemas.microsoft.com/office/drawing/2014/main" id="{457EB8CF-58B8-3E4C-A2DA-5A0363882DFB}"/>
              </a:ext>
            </a:extLst>
          </p:cNvPr>
          <p:cNvGrpSpPr/>
          <p:nvPr/>
        </p:nvGrpSpPr>
        <p:grpSpPr>
          <a:xfrm>
            <a:off x="9870066" y="4642039"/>
            <a:ext cx="1461770" cy="1669415"/>
            <a:chOff x="1977508" y="0"/>
            <a:chExt cx="2767450" cy="2766400"/>
          </a:xfrm>
        </p:grpSpPr>
        <p:cxnSp>
          <p:nvCxnSpPr>
            <p:cNvPr id="20" name="Google Shape;1411;p103">
              <a:extLst>
                <a:ext uri="{FF2B5EF4-FFF2-40B4-BE49-F238E27FC236}">
                  <a16:creationId xmlns:a16="http://schemas.microsoft.com/office/drawing/2014/main" id="{F1A0FF57-DB41-8844-8250-1E375CBDB9D9}"/>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1" name="Google Shape;1412;p103">
              <a:extLst>
                <a:ext uri="{FF2B5EF4-FFF2-40B4-BE49-F238E27FC236}">
                  <a16:creationId xmlns:a16="http://schemas.microsoft.com/office/drawing/2014/main" id="{00B95FAE-DEDF-3C43-A5FB-E5F3A5CA2062}"/>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2" name="Google Shape;1413;p103">
              <a:extLst>
                <a:ext uri="{FF2B5EF4-FFF2-40B4-BE49-F238E27FC236}">
                  <a16:creationId xmlns:a16="http://schemas.microsoft.com/office/drawing/2014/main" id="{3AFEDDFB-63F4-9149-9556-06588FF7C1EA}"/>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3" name="Google Shape;1414;p103">
              <a:extLst>
                <a:ext uri="{FF2B5EF4-FFF2-40B4-BE49-F238E27FC236}">
                  <a16:creationId xmlns:a16="http://schemas.microsoft.com/office/drawing/2014/main" id="{007BE8B2-CA2A-A548-9B5A-439A4EF2F9DF}"/>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4" name="Imagen 136" descr="Una mujer con un vestido de color naranja&#10;&#10;Descripción generada automáticamente">
            <a:extLst>
              <a:ext uri="{FF2B5EF4-FFF2-40B4-BE49-F238E27FC236}">
                <a16:creationId xmlns:a16="http://schemas.microsoft.com/office/drawing/2014/main" id="{4632A379-561B-4840-A987-8382E5222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51865" y="4745762"/>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7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0">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2">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Text&#10;&#10;Description automatically generated">
            <a:extLst>
              <a:ext uri="{FF2B5EF4-FFF2-40B4-BE49-F238E27FC236}">
                <a16:creationId xmlns:a16="http://schemas.microsoft.com/office/drawing/2014/main" id="{681D5EA2-956D-5A4B-9D25-08A5AB36130F}"/>
              </a:ext>
            </a:extLst>
          </p:cNvPr>
          <p:cNvPicPr>
            <a:picLocks noChangeAspect="1"/>
          </p:cNvPicPr>
          <p:nvPr/>
        </p:nvPicPr>
        <p:blipFill rotWithShape="1">
          <a:blip r:embed="rId2">
            <a:alphaModFix amt="60000"/>
          </a:blip>
          <a:srcRect t="1500" r="-1" b="-1"/>
          <a:stretch/>
        </p:blipFill>
        <p:spPr>
          <a:xfrm>
            <a:off x="-3049" y="10"/>
            <a:ext cx="12192001" cy="6857990"/>
          </a:xfrm>
          <a:prstGeom prst="rect">
            <a:avLst/>
          </a:prstGeom>
        </p:spPr>
      </p:pic>
      <p:sp>
        <p:nvSpPr>
          <p:cNvPr id="4" name="TextBox 3">
            <a:extLst>
              <a:ext uri="{FF2B5EF4-FFF2-40B4-BE49-F238E27FC236}">
                <a16:creationId xmlns:a16="http://schemas.microsoft.com/office/drawing/2014/main" id="{8A061BC8-C275-2F44-9AD3-512BB7EE4230}"/>
              </a:ext>
            </a:extLst>
          </p:cNvPr>
          <p:cNvSpPr txBox="1"/>
          <p:nvPr/>
        </p:nvSpPr>
        <p:spPr>
          <a:xfrm>
            <a:off x="2062477" y="1479594"/>
            <a:ext cx="9792471" cy="3171423"/>
          </a:xfrm>
          <a:prstGeom prst="rect">
            <a:avLst/>
          </a:prstGeom>
        </p:spPr>
        <p:txBody>
          <a:bodyPr vert="horz" lIns="91440" tIns="45720" rIns="91440" bIns="45720" rtlCol="0">
            <a:normAutofit/>
          </a:bodyPr>
          <a:lstStyle/>
          <a:p>
            <a:pPr>
              <a:lnSpc>
                <a:spcPct val="90000"/>
              </a:lnSpc>
              <a:spcAft>
                <a:spcPts val="600"/>
              </a:spcAft>
            </a:pPr>
            <a:r>
              <a:rPr lang="en-US" sz="2000" dirty="0" err="1">
                <a:solidFill>
                  <a:srgbClr val="FFFFFF"/>
                </a:solidFill>
                <a:effectLst/>
              </a:rPr>
              <a:t>Utilizando</a:t>
            </a:r>
            <a:r>
              <a:rPr lang="en-US" sz="2000" dirty="0">
                <a:solidFill>
                  <a:srgbClr val="FFFFFF"/>
                </a:solidFill>
                <a:effectLst/>
              </a:rPr>
              <a:t> </a:t>
            </a:r>
            <a:r>
              <a:rPr lang="en-US" sz="2000" dirty="0" err="1">
                <a:solidFill>
                  <a:srgbClr val="FFFFFF"/>
                </a:solidFill>
                <a:effectLst/>
              </a:rPr>
              <a:t>herramientas</a:t>
            </a:r>
            <a:r>
              <a:rPr lang="en-US" sz="2000" dirty="0">
                <a:solidFill>
                  <a:srgbClr val="FFFFFF"/>
                </a:solidFill>
                <a:effectLst/>
              </a:rPr>
              <a:t> </a:t>
            </a:r>
            <a:r>
              <a:rPr lang="en-US" sz="2000" dirty="0" err="1">
                <a:solidFill>
                  <a:srgbClr val="FFFFFF"/>
                </a:solidFill>
                <a:effectLst/>
              </a:rPr>
              <a:t>prestadas</a:t>
            </a:r>
            <a:r>
              <a:rPr lang="en-US" sz="2000" dirty="0">
                <a:solidFill>
                  <a:srgbClr val="FFFFFF"/>
                </a:solidFill>
                <a:effectLst/>
              </a:rPr>
              <a:t> de uno de los </a:t>
            </a:r>
            <a:r>
              <a:rPr lang="en-US" sz="2000" dirty="0" err="1">
                <a:solidFill>
                  <a:srgbClr val="FFFFFF"/>
                </a:solidFill>
                <a:effectLst/>
              </a:rPr>
              <a:t>emprendimientos</a:t>
            </a:r>
            <a:r>
              <a:rPr lang="en-US" sz="2000" dirty="0">
                <a:solidFill>
                  <a:srgbClr val="FFFFFF"/>
                </a:solidFill>
                <a:effectLst/>
              </a:rPr>
              <a:t> </a:t>
            </a:r>
            <a:r>
              <a:rPr lang="en-US" sz="2000" dirty="0" err="1">
                <a:solidFill>
                  <a:srgbClr val="FFFFFF"/>
                </a:solidFill>
                <a:effectLst/>
              </a:rPr>
              <a:t>encontramos</a:t>
            </a:r>
            <a:r>
              <a:rPr lang="en-US" sz="2000" dirty="0">
                <a:solidFill>
                  <a:srgbClr val="FFFFFF"/>
                </a:solidFill>
                <a:effectLst/>
              </a:rPr>
              <a:t> los </a:t>
            </a:r>
            <a:r>
              <a:rPr lang="en-US" sz="2000" dirty="0" err="1">
                <a:solidFill>
                  <a:srgbClr val="FFFFFF"/>
                </a:solidFill>
                <a:effectLst/>
              </a:rPr>
              <a:t>siguientes</a:t>
            </a:r>
            <a:r>
              <a:rPr lang="en-US" sz="2000" dirty="0">
                <a:solidFill>
                  <a:srgbClr val="FFFFFF"/>
                </a:solidFill>
                <a:effectLst/>
              </a:rPr>
              <a:t> </a:t>
            </a:r>
            <a:r>
              <a:rPr lang="en-US" sz="2000" dirty="0" err="1">
                <a:solidFill>
                  <a:srgbClr val="FFFFFF"/>
                </a:solidFill>
                <a:effectLst/>
              </a:rPr>
              <a:t>emprendimientos</a:t>
            </a:r>
            <a:r>
              <a:rPr lang="en-US" sz="2000" dirty="0">
                <a:solidFill>
                  <a:srgbClr val="FFFFFF"/>
                </a:solidFill>
                <a:effectLst/>
              </a:rPr>
              <a:t> de ‘</a:t>
            </a:r>
            <a:r>
              <a:rPr lang="en-US" sz="2000" dirty="0" err="1">
                <a:solidFill>
                  <a:srgbClr val="FFFFFF"/>
                </a:solidFill>
                <a:effectLst/>
              </a:rPr>
              <a:t>moda</a:t>
            </a:r>
            <a:r>
              <a:rPr lang="en-US" sz="2000" dirty="0">
                <a:solidFill>
                  <a:srgbClr val="FFFFFF"/>
                </a:solidFill>
                <a:effectLst/>
              </a:rPr>
              <a:t>’</a:t>
            </a:r>
            <a:r>
              <a:rPr lang="en-US" sz="2000" baseline="30000" dirty="0">
                <a:solidFill>
                  <a:srgbClr val="FFFFFF"/>
                </a:solidFill>
                <a:effectLst/>
              </a:rPr>
              <a:t>(Anexo 5)</a:t>
            </a:r>
            <a:br>
              <a:rPr lang="en-US" sz="2000" baseline="30000" dirty="0">
                <a:solidFill>
                  <a:srgbClr val="FFFFFF"/>
                </a:solidFill>
                <a:effectLst/>
              </a:rPr>
            </a:br>
            <a:endParaRPr lang="en-US" sz="2000" baseline="30000" dirty="0">
              <a:solidFill>
                <a:srgbClr val="FFFFFF"/>
              </a:solidFill>
              <a:effectLst/>
            </a:endParaRPr>
          </a:p>
          <a:p>
            <a:pPr marL="342900" indent="-342900">
              <a:lnSpc>
                <a:spcPct val="90000"/>
              </a:lnSpc>
              <a:spcAft>
                <a:spcPts val="600"/>
              </a:spcAft>
              <a:buFontTx/>
              <a:buChar char="-"/>
            </a:pPr>
            <a:r>
              <a:rPr lang="en-US" sz="2000" dirty="0">
                <a:solidFill>
                  <a:srgbClr val="FFFFFF"/>
                </a:solidFill>
                <a:effectLst/>
              </a:rPr>
              <a:t>Tiendas de </a:t>
            </a:r>
            <a:r>
              <a:rPr lang="en-US" sz="2000" dirty="0" err="1">
                <a:solidFill>
                  <a:srgbClr val="FFFFFF"/>
                </a:solidFill>
                <a:effectLst/>
              </a:rPr>
              <a:t>ropa</a:t>
            </a:r>
            <a:endParaRPr lang="en-US" sz="2000" dirty="0">
              <a:solidFill>
                <a:srgbClr val="FFFFFF"/>
              </a:solidFill>
              <a:effectLst/>
            </a:endParaRPr>
          </a:p>
          <a:p>
            <a:pPr marL="342900" indent="-342900">
              <a:lnSpc>
                <a:spcPct val="90000"/>
              </a:lnSpc>
              <a:spcAft>
                <a:spcPts val="600"/>
              </a:spcAft>
              <a:buFontTx/>
              <a:buChar char="-"/>
            </a:pPr>
            <a:r>
              <a:rPr lang="en-US" sz="2000" dirty="0" err="1">
                <a:solidFill>
                  <a:srgbClr val="FFFFFF"/>
                </a:solidFill>
                <a:effectLst/>
              </a:rPr>
              <a:t>Instructores</a:t>
            </a:r>
            <a:r>
              <a:rPr lang="en-US" sz="2000" dirty="0">
                <a:solidFill>
                  <a:srgbClr val="FFFFFF"/>
                </a:solidFill>
                <a:effectLst/>
              </a:rPr>
              <a:t> de </a:t>
            </a:r>
            <a:r>
              <a:rPr lang="en-US" sz="2000" dirty="0">
                <a:solidFill>
                  <a:srgbClr val="FFFFFF"/>
                </a:solidFill>
              </a:rPr>
              <a:t>yoga</a:t>
            </a:r>
          </a:p>
          <a:p>
            <a:pPr marL="342900" indent="-342900">
              <a:lnSpc>
                <a:spcPct val="90000"/>
              </a:lnSpc>
              <a:spcAft>
                <a:spcPts val="600"/>
              </a:spcAft>
              <a:buFontTx/>
              <a:buChar char="-"/>
            </a:pPr>
            <a:r>
              <a:rPr lang="en-US" sz="2000" dirty="0">
                <a:solidFill>
                  <a:srgbClr val="FFFFFF"/>
                </a:solidFill>
                <a:effectLst/>
              </a:rPr>
              <a:t>Fitness &amp; health</a:t>
            </a:r>
          </a:p>
          <a:p>
            <a:pPr marL="342900" indent="-342900">
              <a:lnSpc>
                <a:spcPct val="90000"/>
              </a:lnSpc>
              <a:spcAft>
                <a:spcPts val="600"/>
              </a:spcAft>
              <a:buFontTx/>
              <a:buChar char="-"/>
            </a:pPr>
            <a:r>
              <a:rPr lang="en-US" sz="2000" dirty="0">
                <a:solidFill>
                  <a:srgbClr val="FFFFFF"/>
                </a:solidFill>
              </a:rPr>
              <a:t>comida</a:t>
            </a:r>
            <a:endParaRPr lang="en-US" sz="2000" dirty="0">
              <a:solidFill>
                <a:srgbClr val="FFFFFF"/>
              </a:solidFill>
              <a:effectLst/>
            </a:endParaRPr>
          </a:p>
        </p:txBody>
      </p:sp>
      <p:sp>
        <p:nvSpPr>
          <p:cNvPr id="15" name="Text Box 26">
            <a:extLst>
              <a:ext uri="{FF2B5EF4-FFF2-40B4-BE49-F238E27FC236}">
                <a16:creationId xmlns:a16="http://schemas.microsoft.com/office/drawing/2014/main" id="{06A11F83-B6C9-944B-98ED-39FD06E972F4}"/>
              </a:ext>
            </a:extLst>
          </p:cNvPr>
          <p:cNvSpPr txBox="1">
            <a:spLocks noChangeArrowheads="1"/>
          </p:cNvSpPr>
          <p:nvPr/>
        </p:nvSpPr>
        <p:spPr bwMode="auto">
          <a:xfrm>
            <a:off x="10030649" y="6221117"/>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Text Box 25">
            <a:extLst>
              <a:ext uri="{FF2B5EF4-FFF2-40B4-BE49-F238E27FC236}">
                <a16:creationId xmlns:a16="http://schemas.microsoft.com/office/drawing/2014/main" id="{48875378-3CAC-7D4B-BA52-500AE18182B8}"/>
              </a:ext>
            </a:extLst>
          </p:cNvPr>
          <p:cNvSpPr txBox="1">
            <a:spLocks noChangeArrowheads="1"/>
          </p:cNvSpPr>
          <p:nvPr/>
        </p:nvSpPr>
        <p:spPr bwMode="auto">
          <a:xfrm>
            <a:off x="10094171" y="6504744"/>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8" name="Google Shape;1410;p103">
            <a:extLst>
              <a:ext uri="{FF2B5EF4-FFF2-40B4-BE49-F238E27FC236}">
                <a16:creationId xmlns:a16="http://schemas.microsoft.com/office/drawing/2014/main" id="{6773DD7E-A9CF-3C4E-BE15-49C80138B707}"/>
              </a:ext>
            </a:extLst>
          </p:cNvPr>
          <p:cNvGrpSpPr/>
          <p:nvPr/>
        </p:nvGrpSpPr>
        <p:grpSpPr>
          <a:xfrm>
            <a:off x="9870066" y="4642039"/>
            <a:ext cx="1461770" cy="1669415"/>
            <a:chOff x="1977508" y="0"/>
            <a:chExt cx="2767450" cy="2766400"/>
          </a:xfrm>
        </p:grpSpPr>
        <p:cxnSp>
          <p:nvCxnSpPr>
            <p:cNvPr id="19" name="Google Shape;1411;p103">
              <a:extLst>
                <a:ext uri="{FF2B5EF4-FFF2-40B4-BE49-F238E27FC236}">
                  <a16:creationId xmlns:a16="http://schemas.microsoft.com/office/drawing/2014/main" id="{F4737486-2A55-EA4A-9143-095FF10E0A19}"/>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12;p103">
              <a:extLst>
                <a:ext uri="{FF2B5EF4-FFF2-40B4-BE49-F238E27FC236}">
                  <a16:creationId xmlns:a16="http://schemas.microsoft.com/office/drawing/2014/main" id="{1FF16AA2-C7B2-E948-B102-BF72707B9750}"/>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2" name="Google Shape;1413;p103">
              <a:extLst>
                <a:ext uri="{FF2B5EF4-FFF2-40B4-BE49-F238E27FC236}">
                  <a16:creationId xmlns:a16="http://schemas.microsoft.com/office/drawing/2014/main" id="{92D2036B-E07B-B84F-B5F8-CC1393101B44}"/>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4" name="Google Shape;1414;p103">
              <a:extLst>
                <a:ext uri="{FF2B5EF4-FFF2-40B4-BE49-F238E27FC236}">
                  <a16:creationId xmlns:a16="http://schemas.microsoft.com/office/drawing/2014/main" id="{5FC58B7E-CD69-5B46-B17E-D5556AC9A15E}"/>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7" name="Imagen 136" descr="Una mujer con un vestido de color naranja&#10;&#10;Descripción generada automáticamente">
            <a:extLst>
              <a:ext uri="{FF2B5EF4-FFF2-40B4-BE49-F238E27FC236}">
                <a16:creationId xmlns:a16="http://schemas.microsoft.com/office/drawing/2014/main" id="{291450BA-5D33-3C40-BD3D-C2AB03753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1865" y="4745762"/>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7410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4098" name="Picture 2" descr="7 Best Reasons to Make Your Career in Data Science">
            <a:extLst>
              <a:ext uri="{FF2B5EF4-FFF2-40B4-BE49-F238E27FC236}">
                <a16:creationId xmlns:a16="http://schemas.microsoft.com/office/drawing/2014/main" id="{CF1B1EDE-0809-B04B-A16E-464A6FDE1DC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408"/>
          <a:stretch/>
        </p:blipFill>
        <p:spPr bwMode="auto">
          <a:xfrm>
            <a:off x="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Shape 70">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E9F3FED-41CB-0A49-A645-0F4326FF0B0E}"/>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2000" dirty="0">
                <a:latin typeface="+mj-lt"/>
                <a:cs typeface="+mj-cs"/>
              </a:rPr>
              <a:t>4.3 </a:t>
            </a:r>
            <a:r>
              <a:rPr lang="en-US" sz="2000" dirty="0" err="1">
                <a:latin typeface="+mj-lt"/>
                <a:cs typeface="+mj-cs"/>
              </a:rPr>
              <a:t>Resultados</a:t>
            </a:r>
            <a:r>
              <a:rPr lang="en-US" sz="2000" dirty="0">
                <a:latin typeface="+mj-lt"/>
                <a:cs typeface="+mj-cs"/>
              </a:rPr>
              <a:t> </a:t>
            </a:r>
            <a:r>
              <a:rPr lang="en-US" sz="2000" dirty="0" err="1">
                <a:latin typeface="+mj-lt"/>
                <a:cs typeface="+mj-cs"/>
              </a:rPr>
              <a:t>análisis</a:t>
            </a:r>
            <a:r>
              <a:rPr lang="en-US" sz="2000" dirty="0">
                <a:latin typeface="+mj-lt"/>
                <a:cs typeface="+mj-cs"/>
              </a:rPr>
              <a:t> de los </a:t>
            </a:r>
            <a:r>
              <a:rPr lang="en-US" sz="2000" dirty="0" err="1">
                <a:latin typeface="+mj-lt"/>
                <a:cs typeface="+mj-cs"/>
              </a:rPr>
              <a:t>objetivos</a:t>
            </a:r>
            <a:r>
              <a:rPr lang="en-US" sz="2000" dirty="0">
                <a:latin typeface="+mj-lt"/>
                <a:cs typeface="+mj-cs"/>
              </a:rPr>
              <a:t> </a:t>
            </a:r>
            <a:r>
              <a:rPr lang="en-US" sz="2000" dirty="0" err="1">
                <a:latin typeface="+mj-lt"/>
                <a:cs typeface="+mj-cs"/>
              </a:rPr>
              <a:t>específicos</a:t>
            </a:r>
            <a:r>
              <a:rPr lang="en-US" sz="2000" dirty="0">
                <a:latin typeface="+mj-lt"/>
                <a:cs typeface="+mj-cs"/>
              </a:rPr>
              <a:t> 3</a:t>
            </a:r>
            <a:br>
              <a:rPr lang="en-US" sz="1700" dirty="0">
                <a:latin typeface="+mj-lt"/>
                <a:cs typeface="+mj-cs"/>
              </a:rPr>
            </a:br>
            <a:endParaRPr lang="en-US" sz="1700" dirty="0">
              <a:latin typeface="+mj-lt"/>
              <a:cs typeface="+mj-cs"/>
            </a:endParaRPr>
          </a:p>
        </p:txBody>
      </p:sp>
      <p:sp>
        <p:nvSpPr>
          <p:cNvPr id="4" name="TextBox 3">
            <a:extLst>
              <a:ext uri="{FF2B5EF4-FFF2-40B4-BE49-F238E27FC236}">
                <a16:creationId xmlns:a16="http://schemas.microsoft.com/office/drawing/2014/main" id="{F3EC15CF-8346-454A-862A-8AD6206451AC}"/>
              </a:ext>
            </a:extLst>
          </p:cNvPr>
          <p:cNvSpPr txBox="1"/>
          <p:nvPr/>
        </p:nvSpPr>
        <p:spPr>
          <a:xfrm>
            <a:off x="618063" y="4856921"/>
            <a:ext cx="9565028" cy="12492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100">
                <a:effectLst/>
              </a:rPr>
              <a:t>Explicar los beneficios que otorgaron los nuevos emprendimientos en el sector de San Pedro Sula.</a:t>
            </a:r>
          </a:p>
          <a:p>
            <a:pPr indent="-228600">
              <a:lnSpc>
                <a:spcPct val="90000"/>
              </a:lnSpc>
              <a:spcAft>
                <a:spcPts val="600"/>
              </a:spcAft>
              <a:buFont typeface="Arial" panose="020B0604020202020204" pitchFamily="34" charset="0"/>
              <a:buChar char="•"/>
            </a:pPr>
            <a:r>
              <a:rPr lang="en-US" sz="1100">
                <a:effectLst/>
              </a:rPr>
              <a:t> </a:t>
            </a:r>
          </a:p>
          <a:p>
            <a:pPr indent="-228600">
              <a:lnSpc>
                <a:spcPct val="90000"/>
              </a:lnSpc>
              <a:spcAft>
                <a:spcPts val="600"/>
              </a:spcAft>
              <a:buFont typeface="Arial" panose="020B0604020202020204" pitchFamily="34" charset="0"/>
              <a:buChar char="•"/>
            </a:pPr>
            <a:r>
              <a:rPr lang="en-US" sz="1100">
                <a:effectLst/>
              </a:rPr>
              <a:t>Para esta llevar a cabo esta investigación decidimos utilizar una base de datos real suministrada por Kaggle.com, dicha base de dato mide los índices de emprendimiento y emprendimiento femenino de diversos países, Honduras no está incluido, pero lo hemos agregado tomando en cuenta datos suministrados en investigaciones previas en a las fechas aproximadas a la fecha de la base de datos. Esto por el fin de demostrar el proceso de investigación de un científico de datos</a:t>
            </a:r>
            <a:r>
              <a:rPr lang="en-US" sz="1100" baseline="30000">
                <a:effectLst/>
              </a:rPr>
              <a:t> (Anexo 6)</a:t>
            </a:r>
            <a:r>
              <a:rPr lang="en-US" sz="1100">
                <a:effectLst/>
              </a:rPr>
              <a:t>, y poder jugar y visualizar de una manera moderna los datos</a:t>
            </a:r>
            <a:r>
              <a:rPr lang="en-US" sz="1100" baseline="30000">
                <a:effectLst/>
              </a:rPr>
              <a:t> (Anexo 7)</a:t>
            </a:r>
            <a:r>
              <a:rPr lang="en-US" sz="1100">
                <a:effectLst/>
              </a:rPr>
              <a:t>.</a:t>
            </a:r>
          </a:p>
        </p:txBody>
      </p:sp>
      <p:grpSp>
        <p:nvGrpSpPr>
          <p:cNvPr id="7" name="Google Shape;1410;p103">
            <a:extLst>
              <a:ext uri="{FF2B5EF4-FFF2-40B4-BE49-F238E27FC236}">
                <a16:creationId xmlns:a16="http://schemas.microsoft.com/office/drawing/2014/main" id="{EF4FF4AE-9773-9140-B0D5-5CD113964962}"/>
              </a:ext>
            </a:extLst>
          </p:cNvPr>
          <p:cNvGrpSpPr/>
          <p:nvPr/>
        </p:nvGrpSpPr>
        <p:grpSpPr>
          <a:xfrm>
            <a:off x="10247112" y="187131"/>
            <a:ext cx="1640205" cy="1634490"/>
            <a:chOff x="0" y="0"/>
            <a:chExt cx="2767450" cy="2766400"/>
          </a:xfrm>
        </p:grpSpPr>
        <p:cxnSp>
          <p:nvCxnSpPr>
            <p:cNvPr id="8" name="Google Shape;1411;p103">
              <a:extLst>
                <a:ext uri="{FF2B5EF4-FFF2-40B4-BE49-F238E27FC236}">
                  <a16:creationId xmlns:a16="http://schemas.microsoft.com/office/drawing/2014/main" id="{269951A6-EB99-6542-AE42-E77D620BDDBE}"/>
                </a:ext>
              </a:extLst>
            </p:cNvPr>
            <p:cNvCxnSpPr/>
            <p:nvPr/>
          </p:nvCxnSpPr>
          <p:spPr>
            <a:xfrm>
              <a:off x="164650"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9" name="Google Shape;1412;p103">
              <a:extLst>
                <a:ext uri="{FF2B5EF4-FFF2-40B4-BE49-F238E27FC236}">
                  <a16:creationId xmlns:a16="http://schemas.microsoft.com/office/drawing/2014/main" id="{FA83DB67-D486-3348-AEDF-7603B14BEF78}"/>
                </a:ext>
              </a:extLst>
            </p:cNvPr>
            <p:cNvCxnSpPr/>
            <p:nvPr/>
          </p:nvCxnSpPr>
          <p:spPr>
            <a:xfrm>
              <a:off x="164650"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13;p103">
              <a:extLst>
                <a:ext uri="{FF2B5EF4-FFF2-40B4-BE49-F238E27FC236}">
                  <a16:creationId xmlns:a16="http://schemas.microsoft.com/office/drawing/2014/main" id="{579EF2DD-D3CC-2241-AB79-8A06278CF658}"/>
                </a:ext>
              </a:extLst>
            </p:cNvPr>
            <p:cNvCxnSpPr/>
            <p:nvPr/>
          </p:nvCxnSpPr>
          <p:spPr>
            <a:xfrm>
              <a:off x="2767450"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4;p103">
              <a:extLst>
                <a:ext uri="{FF2B5EF4-FFF2-40B4-BE49-F238E27FC236}">
                  <a16:creationId xmlns:a16="http://schemas.microsoft.com/office/drawing/2014/main" id="{E2A32490-BDE5-E944-9F92-E785C7184D00}"/>
                </a:ext>
              </a:extLst>
            </p:cNvPr>
            <p:cNvCxnSpPr/>
            <p:nvPr/>
          </p:nvCxnSpPr>
          <p:spPr>
            <a:xfrm>
              <a:off x="0"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2" name="Imagen 140" descr="Una persona en frente de un espejo&#10;&#10;Descripción generada automáticamente con confianza baja">
            <a:extLst>
              <a:ext uri="{FF2B5EF4-FFF2-40B4-BE49-F238E27FC236}">
                <a16:creationId xmlns:a16="http://schemas.microsoft.com/office/drawing/2014/main" id="{ADD980D0-FB51-D545-A4DF-C59E96758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6037" y="291224"/>
            <a:ext cx="1344613" cy="144303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18">
            <a:extLst>
              <a:ext uri="{FF2B5EF4-FFF2-40B4-BE49-F238E27FC236}">
                <a16:creationId xmlns:a16="http://schemas.microsoft.com/office/drawing/2014/main" id="{5EB241F0-D4FF-9540-9A30-0B3CFB129695}"/>
              </a:ext>
            </a:extLst>
          </p:cNvPr>
          <p:cNvSpPr txBox="1">
            <a:spLocks noChangeArrowheads="1"/>
          </p:cNvSpPr>
          <p:nvPr/>
        </p:nvSpPr>
        <p:spPr bwMode="auto">
          <a:xfrm>
            <a:off x="10783992" y="2076278"/>
            <a:ext cx="1089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20551123</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Text Box 17">
            <a:extLst>
              <a:ext uri="{FF2B5EF4-FFF2-40B4-BE49-F238E27FC236}">
                <a16:creationId xmlns:a16="http://schemas.microsoft.com/office/drawing/2014/main" id="{2A3FE66D-DA02-6449-A1FC-9BFFD7082E79}"/>
              </a:ext>
            </a:extLst>
          </p:cNvPr>
          <p:cNvSpPr txBox="1">
            <a:spLocks noChangeArrowheads="1"/>
          </p:cNvSpPr>
          <p:nvPr/>
        </p:nvSpPr>
        <p:spPr bwMode="auto">
          <a:xfrm>
            <a:off x="10353325" y="1722872"/>
            <a:ext cx="172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Carlo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Menjívar</a:t>
            </a: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0885831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8" name="Freeform: Shape 40">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42">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7DE1CB0-7302-9149-8FCA-9538735A933E}"/>
              </a:ext>
            </a:extLst>
          </p:cNvPr>
          <p:cNvSpPr>
            <a:spLocks noGrp="1"/>
          </p:cNvSpPr>
          <p:nvPr>
            <p:ph type="title"/>
          </p:nvPr>
        </p:nvSpPr>
        <p:spPr>
          <a:xfrm>
            <a:off x="2555631" y="1441938"/>
            <a:ext cx="7080738" cy="3974124"/>
          </a:xfrm>
        </p:spPr>
        <p:txBody>
          <a:bodyPr vert="horz" lIns="91440" tIns="45720" rIns="91440" bIns="45720" rtlCol="0" anchor="ctr">
            <a:normAutofit fontScale="90000"/>
          </a:bodyPr>
          <a:lstStyle/>
          <a:p>
            <a:pPr algn="ctr"/>
            <a:r>
              <a:rPr lang="en-US" sz="2200" dirty="0">
                <a:solidFill>
                  <a:schemeClr val="bg1">
                    <a:lumMod val="95000"/>
                    <a:lumOff val="5000"/>
                  </a:schemeClr>
                </a:solidFill>
                <a:latin typeface="+mj-lt"/>
                <a:cs typeface="+mj-cs"/>
              </a:rPr>
              <a:t>5.1 </a:t>
            </a:r>
            <a:r>
              <a:rPr lang="en-US" sz="2200" dirty="0" err="1">
                <a:solidFill>
                  <a:schemeClr val="bg1">
                    <a:lumMod val="95000"/>
                    <a:lumOff val="5000"/>
                  </a:schemeClr>
                </a:solidFill>
                <a:latin typeface="+mj-lt"/>
                <a:cs typeface="+mj-cs"/>
              </a:rPr>
              <a:t>Conclusiones</a:t>
            </a:r>
            <a:r>
              <a:rPr lang="en-US" sz="2200" dirty="0">
                <a:solidFill>
                  <a:schemeClr val="bg1">
                    <a:lumMod val="95000"/>
                    <a:lumOff val="5000"/>
                  </a:schemeClr>
                </a:solidFill>
                <a:latin typeface="+mj-lt"/>
                <a:cs typeface="+mj-cs"/>
              </a:rPr>
              <a:t> </a:t>
            </a:r>
            <a:br>
              <a:rPr lang="en-US" sz="2200" dirty="0">
                <a:solidFill>
                  <a:schemeClr val="bg1">
                    <a:lumMod val="95000"/>
                    <a:lumOff val="5000"/>
                  </a:schemeClr>
                </a:solidFill>
                <a:latin typeface="+mj-lt"/>
                <a:cs typeface="+mj-cs"/>
              </a:rPr>
            </a:br>
            <a:br>
              <a:rPr lang="en-US" sz="2200" dirty="0">
                <a:solidFill>
                  <a:schemeClr val="bg1">
                    <a:lumMod val="95000"/>
                    <a:lumOff val="5000"/>
                  </a:schemeClr>
                </a:solidFill>
                <a:latin typeface="+mj-lt"/>
                <a:cs typeface="+mj-cs"/>
              </a:rPr>
            </a:br>
            <a:br>
              <a:rPr lang="en-US" sz="2200" dirty="0">
                <a:solidFill>
                  <a:schemeClr val="bg1">
                    <a:lumMod val="95000"/>
                    <a:lumOff val="5000"/>
                  </a:schemeClr>
                </a:solidFill>
                <a:latin typeface="+mj-lt"/>
                <a:cs typeface="+mj-cs"/>
              </a:rPr>
            </a:br>
            <a:br>
              <a:rPr lang="en-US" sz="2200" dirty="0">
                <a:solidFill>
                  <a:schemeClr val="bg1">
                    <a:lumMod val="95000"/>
                    <a:lumOff val="5000"/>
                  </a:schemeClr>
                </a:solidFill>
                <a:latin typeface="+mj-lt"/>
                <a:cs typeface="+mj-cs"/>
              </a:rPr>
            </a:br>
            <a:r>
              <a:rPr lang="en-US" sz="2200" dirty="0">
                <a:solidFill>
                  <a:schemeClr val="bg1">
                    <a:lumMod val="95000"/>
                    <a:lumOff val="5000"/>
                  </a:schemeClr>
                </a:solidFill>
                <a:latin typeface="+mj-lt"/>
                <a:cs typeface="+mj-cs"/>
              </a:rPr>
              <a:t>El </a:t>
            </a:r>
            <a:r>
              <a:rPr lang="en-US" sz="2200" dirty="0" err="1">
                <a:solidFill>
                  <a:schemeClr val="bg1">
                    <a:lumMod val="95000"/>
                    <a:lumOff val="5000"/>
                  </a:schemeClr>
                </a:solidFill>
                <a:latin typeface="+mj-lt"/>
                <a:cs typeface="+mj-cs"/>
              </a:rPr>
              <a:t>desempleo</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presento</a:t>
            </a:r>
            <a:r>
              <a:rPr lang="en-US" sz="2200" dirty="0">
                <a:solidFill>
                  <a:schemeClr val="bg1">
                    <a:lumMod val="95000"/>
                    <a:lumOff val="5000"/>
                  </a:schemeClr>
                </a:solidFill>
                <a:latin typeface="+mj-lt"/>
                <a:cs typeface="+mj-cs"/>
              </a:rPr>
              <a:t> un </a:t>
            </a:r>
            <a:r>
              <a:rPr lang="en-US" sz="2200" dirty="0" err="1">
                <a:solidFill>
                  <a:schemeClr val="bg1">
                    <a:lumMod val="95000"/>
                    <a:lumOff val="5000"/>
                  </a:schemeClr>
                </a:solidFill>
                <a:latin typeface="+mj-lt"/>
                <a:cs typeface="+mj-cs"/>
              </a:rPr>
              <a:t>incremento</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los </a:t>
            </a:r>
            <a:r>
              <a:rPr lang="en-US" sz="2200" dirty="0" err="1">
                <a:solidFill>
                  <a:schemeClr val="bg1">
                    <a:lumMod val="95000"/>
                    <a:lumOff val="5000"/>
                  </a:schemeClr>
                </a:solidFill>
                <a:latin typeface="+mj-lt"/>
                <a:cs typeface="+mj-cs"/>
              </a:rPr>
              <a:t>emprendimientos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Honduras </a:t>
            </a:r>
            <a:r>
              <a:rPr lang="en-US" sz="2200" dirty="0" err="1">
                <a:solidFill>
                  <a:schemeClr val="bg1">
                    <a:lumMod val="95000"/>
                    <a:lumOff val="5000"/>
                  </a:schemeClr>
                </a:solidFill>
                <a:latin typeface="+mj-lt"/>
                <a:cs typeface="+mj-cs"/>
              </a:rPr>
              <a:t>evidente</a:t>
            </a:r>
            <a:r>
              <a:rPr lang="en-US" sz="2200" dirty="0">
                <a:solidFill>
                  <a:schemeClr val="bg1">
                    <a:lumMod val="95000"/>
                    <a:lumOff val="5000"/>
                  </a:schemeClr>
                </a:solidFill>
                <a:latin typeface="+mj-lt"/>
                <a:cs typeface="+mj-cs"/>
              </a:rPr>
              <a:t> tanto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nuestros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datos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la </a:t>
            </a:r>
            <a:r>
              <a:rPr lang="en-US" sz="2200" dirty="0" err="1">
                <a:solidFill>
                  <a:schemeClr val="bg1">
                    <a:lumMod val="95000"/>
                    <a:lumOff val="5000"/>
                  </a:schemeClr>
                </a:solidFill>
                <a:latin typeface="+mj-lt"/>
                <a:cs typeface="+mj-cs"/>
              </a:rPr>
              <a:t>encuesta</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como</a:t>
            </a:r>
            <a:r>
              <a:rPr lang="en-US" sz="2200" dirty="0">
                <a:solidFill>
                  <a:schemeClr val="bg1">
                    <a:lumMod val="95000"/>
                    <a:lumOff val="5000"/>
                  </a:schemeClr>
                </a:solidFill>
                <a:latin typeface="+mj-lt"/>
                <a:cs typeface="+mj-cs"/>
              </a:rPr>
              <a:t> los que </a:t>
            </a:r>
            <a:r>
              <a:rPr lang="en-US" sz="2200" dirty="0" err="1">
                <a:solidFill>
                  <a:schemeClr val="bg1">
                    <a:lumMod val="95000"/>
                    <a:lumOff val="5000"/>
                  </a:schemeClr>
                </a:solidFill>
                <a:latin typeface="+mj-lt"/>
                <a:cs typeface="+mj-cs"/>
              </a:rPr>
              <a:t>hemos</a:t>
            </a:r>
            <a:r>
              <a:rPr lang="en-US" sz="2200" dirty="0">
                <a:solidFill>
                  <a:schemeClr val="bg1">
                    <a:lumMod val="95000"/>
                    <a:lumOff val="5000"/>
                  </a:schemeClr>
                </a:solidFill>
                <a:latin typeface="+mj-lt"/>
                <a:cs typeface="+mj-cs"/>
              </a:rPr>
              <a:t> visto </a:t>
            </a:r>
            <a:r>
              <a:rPr lang="en-US" sz="2200" dirty="0" err="1">
                <a:solidFill>
                  <a:schemeClr val="bg1">
                    <a:lumMod val="95000"/>
                    <a:lumOff val="5000"/>
                  </a:schemeClr>
                </a:solidFill>
                <a:latin typeface="+mj-lt"/>
                <a:cs typeface="+mj-cs"/>
              </a:rPr>
              <a:t>presencialmente</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Algunos</a:t>
            </a:r>
            <a:r>
              <a:rPr lang="en-US" sz="2200" dirty="0">
                <a:solidFill>
                  <a:schemeClr val="bg1">
                    <a:lumMod val="95000"/>
                    <a:lumOff val="5000"/>
                  </a:schemeClr>
                </a:solidFill>
                <a:latin typeface="+mj-lt"/>
                <a:cs typeface="+mj-cs"/>
              </a:rPr>
              <a:t> de los </a:t>
            </a:r>
            <a:r>
              <a:rPr lang="en-US" sz="2200" dirty="0" err="1">
                <a:solidFill>
                  <a:schemeClr val="bg1">
                    <a:lumMod val="95000"/>
                    <a:lumOff val="5000"/>
                  </a:schemeClr>
                </a:solidFill>
                <a:latin typeface="+mj-lt"/>
                <a:cs typeface="+mj-cs"/>
              </a:rPr>
              <a:t>emprendimientos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más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relevantes</a:t>
            </a:r>
            <a:r>
              <a:rPr lang="en-US" sz="2200" dirty="0">
                <a:solidFill>
                  <a:schemeClr val="bg1">
                    <a:lumMod val="95000"/>
                    <a:lumOff val="5000"/>
                  </a:schemeClr>
                </a:solidFill>
                <a:latin typeface="+mj-lt"/>
                <a:cs typeface="+mj-cs"/>
              </a:rPr>
              <a:t> se </a:t>
            </a:r>
            <a:r>
              <a:rPr lang="en-US" sz="2200" dirty="0" err="1">
                <a:solidFill>
                  <a:schemeClr val="bg1">
                    <a:lumMod val="95000"/>
                    <a:lumOff val="5000"/>
                  </a:schemeClr>
                </a:solidFill>
                <a:latin typeface="+mj-lt"/>
                <a:cs typeface="+mj-cs"/>
              </a:rPr>
              <a:t>clasifican</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en</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tipologías</a:t>
            </a:r>
            <a:r>
              <a:rPr lang="en-US" sz="2200" dirty="0">
                <a:solidFill>
                  <a:schemeClr val="bg1">
                    <a:lumMod val="95000"/>
                    <a:lumOff val="5000"/>
                  </a:schemeClr>
                </a:solidFill>
                <a:latin typeface="+mj-lt"/>
                <a:cs typeface="+mj-cs"/>
              </a:rPr>
              <a:t> tales </a:t>
            </a:r>
            <a:r>
              <a:rPr lang="en-US" sz="2200" dirty="0" err="1">
                <a:solidFill>
                  <a:schemeClr val="bg1">
                    <a:lumMod val="95000"/>
                    <a:lumOff val="5000"/>
                  </a:schemeClr>
                </a:solidFill>
                <a:latin typeface="+mj-lt"/>
                <a:cs typeface="+mj-cs"/>
              </a:rPr>
              <a:t>como</a:t>
            </a:r>
            <a:r>
              <a:rPr lang="en-US" sz="2200" dirty="0">
                <a:solidFill>
                  <a:schemeClr val="bg1">
                    <a:lumMod val="95000"/>
                    <a:lumOff val="5000"/>
                  </a:schemeClr>
                </a:solidFill>
                <a:latin typeface="+mj-lt"/>
                <a:cs typeface="+mj-cs"/>
              </a:rPr>
              <a:t> comida, </a:t>
            </a:r>
            <a:r>
              <a:rPr lang="en-US" sz="2200" dirty="0" err="1">
                <a:solidFill>
                  <a:schemeClr val="bg1">
                    <a:lumMod val="95000"/>
                    <a:lumOff val="5000"/>
                  </a:schemeClr>
                </a:solidFill>
                <a:latin typeface="+mj-lt"/>
                <a:cs typeface="+mj-cs"/>
              </a:rPr>
              <a:t>ropa</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artículos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personalizados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belleza</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servicio</a:t>
            </a:r>
            <a:r>
              <a:rPr lang="en-US" sz="2200" dirty="0">
                <a:solidFill>
                  <a:schemeClr val="bg1">
                    <a:lumMod val="95000"/>
                    <a:lumOff val="5000"/>
                  </a:schemeClr>
                </a:solidFill>
                <a:latin typeface="+mj-lt"/>
                <a:cs typeface="+mj-cs"/>
              </a:rPr>
              <a:t> de mano </a:t>
            </a:r>
            <a:r>
              <a:rPr lang="en-US" sz="2200" dirty="0" err="1">
                <a:solidFill>
                  <a:schemeClr val="bg1">
                    <a:lumMod val="95000"/>
                    <a:lumOff val="5000"/>
                  </a:schemeClr>
                </a:solidFill>
                <a:latin typeface="+mj-lt"/>
                <a:cs typeface="+mj-cs"/>
              </a:rPr>
              <a:t>técnica</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capacitada</a:t>
            </a:r>
            <a:r>
              <a:rPr lang="en-US" sz="2200" dirty="0">
                <a:solidFill>
                  <a:schemeClr val="bg1">
                    <a:lumMod val="95000"/>
                    <a:lumOff val="5000"/>
                  </a:schemeClr>
                </a:solidFill>
                <a:latin typeface="+mj-lt"/>
                <a:cs typeface="+mj-cs"/>
              </a:rPr>
              <a:t> y </a:t>
            </a:r>
            <a:r>
              <a:rPr lang="en-US" sz="2200" dirty="0" err="1">
                <a:solidFill>
                  <a:schemeClr val="bg1">
                    <a:lumMod val="95000"/>
                    <a:lumOff val="5000"/>
                  </a:schemeClr>
                </a:solidFill>
                <a:latin typeface="+mj-lt"/>
                <a:cs typeface="+mj-cs"/>
              </a:rPr>
              <a:t>ventas</a:t>
            </a:r>
            <a:r>
              <a:rPr lang="en-US" sz="2200" dirty="0">
                <a:solidFill>
                  <a:schemeClr val="bg1">
                    <a:lumMod val="95000"/>
                    <a:lumOff val="5000"/>
                  </a:schemeClr>
                </a:solidFill>
                <a:latin typeface="+mj-lt"/>
                <a:cs typeface="+mj-cs"/>
              </a:rPr>
              <a:t> de </a:t>
            </a:r>
            <a:r>
              <a:rPr lang="en-US" sz="2200" dirty="0" err="1">
                <a:solidFill>
                  <a:schemeClr val="bg1">
                    <a:lumMod val="95000"/>
                    <a:lumOff val="5000"/>
                  </a:schemeClr>
                </a:solidFill>
                <a:latin typeface="+mj-lt"/>
                <a:cs typeface="+mj-cs"/>
              </a:rPr>
              <a:t>aparatos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electrónicos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También</a:t>
            </a:r>
            <a:r>
              <a:rPr lang="en-US" sz="2200" dirty="0">
                <a:solidFill>
                  <a:schemeClr val="bg1">
                    <a:lumMod val="95000"/>
                    <a:lumOff val="5000"/>
                  </a:schemeClr>
                </a:solidFill>
                <a:latin typeface="+mj-lt"/>
                <a:cs typeface="+mj-cs"/>
              </a:rPr>
              <a:t> se </a:t>
            </a:r>
            <a:r>
              <a:rPr lang="en-US" sz="2200" dirty="0" err="1">
                <a:solidFill>
                  <a:schemeClr val="bg1">
                    <a:lumMod val="95000"/>
                    <a:lumOff val="5000"/>
                  </a:schemeClr>
                </a:solidFill>
                <a:latin typeface="+mj-lt"/>
                <a:cs typeface="+mj-cs"/>
              </a:rPr>
              <a:t>visualizó</a:t>
            </a:r>
            <a:r>
              <a:rPr lang="en-US" sz="2200" dirty="0">
                <a:solidFill>
                  <a:schemeClr val="bg1">
                    <a:lumMod val="95000"/>
                    <a:lumOff val="5000"/>
                  </a:schemeClr>
                </a:solidFill>
                <a:latin typeface="+mj-lt"/>
                <a:cs typeface="+mj-cs"/>
              </a:rPr>
              <a:t> un </a:t>
            </a:r>
            <a:r>
              <a:rPr lang="en-US" sz="2200" dirty="0" err="1">
                <a:solidFill>
                  <a:schemeClr val="bg1">
                    <a:lumMod val="95000"/>
                    <a:lumOff val="5000"/>
                  </a:schemeClr>
                </a:solidFill>
                <a:latin typeface="+mj-lt"/>
                <a:cs typeface="+mj-cs"/>
              </a:rPr>
              <a:t>aumento</a:t>
            </a:r>
            <a:r>
              <a:rPr lang="en-US" sz="2200" dirty="0">
                <a:solidFill>
                  <a:schemeClr val="bg1">
                    <a:lumMod val="95000"/>
                    <a:lumOff val="5000"/>
                  </a:schemeClr>
                </a:solidFill>
                <a:latin typeface="+mj-lt"/>
                <a:cs typeface="+mj-cs"/>
              </a:rPr>
              <a:t> del </a:t>
            </a:r>
            <a:r>
              <a:rPr lang="en-US" sz="2200" dirty="0" err="1">
                <a:solidFill>
                  <a:schemeClr val="bg1">
                    <a:lumMod val="95000"/>
                    <a:lumOff val="5000"/>
                  </a:schemeClr>
                </a:solidFill>
                <a:latin typeface="+mj-lt"/>
                <a:cs typeface="+mj-cs"/>
              </a:rPr>
              <a:t>consumo</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interno</a:t>
            </a:r>
            <a:r>
              <a:rPr lang="en-US" sz="2200" dirty="0">
                <a:solidFill>
                  <a:schemeClr val="bg1">
                    <a:lumMod val="95000"/>
                    <a:lumOff val="5000"/>
                  </a:schemeClr>
                </a:solidFill>
                <a:latin typeface="+mj-lt"/>
                <a:cs typeface="+mj-cs"/>
              </a:rPr>
              <a:t> que </a:t>
            </a:r>
            <a:r>
              <a:rPr lang="en-US" sz="2200" dirty="0" err="1">
                <a:solidFill>
                  <a:schemeClr val="bg1">
                    <a:lumMod val="95000"/>
                    <a:lumOff val="5000"/>
                  </a:schemeClr>
                </a:solidFill>
                <a:latin typeface="+mj-lt"/>
                <a:cs typeface="+mj-cs"/>
              </a:rPr>
              <a:t>trae</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consigo</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importantes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beneficios</a:t>
            </a:r>
            <a:r>
              <a:rPr lang="en-US" sz="2200" dirty="0">
                <a:solidFill>
                  <a:schemeClr val="bg1">
                    <a:lumMod val="95000"/>
                    <a:lumOff val="5000"/>
                  </a:schemeClr>
                </a:solidFill>
                <a:latin typeface="+mj-lt"/>
                <a:cs typeface="+mj-cs"/>
              </a:rPr>
              <a:t>, entre </a:t>
            </a:r>
            <a:r>
              <a:rPr lang="en-US" sz="2200" dirty="0" err="1">
                <a:solidFill>
                  <a:schemeClr val="bg1">
                    <a:lumMod val="95000"/>
                    <a:lumOff val="5000"/>
                  </a:schemeClr>
                </a:solidFill>
                <a:latin typeface="+mj-lt"/>
                <a:cs typeface="+mj-cs"/>
              </a:rPr>
              <a:t>ellos</a:t>
            </a:r>
            <a:r>
              <a:rPr lang="en-US" sz="2200" dirty="0">
                <a:solidFill>
                  <a:schemeClr val="bg1">
                    <a:lumMod val="95000"/>
                    <a:lumOff val="5000"/>
                  </a:schemeClr>
                </a:solidFill>
                <a:latin typeface="+mj-lt"/>
                <a:cs typeface="+mj-cs"/>
              </a:rPr>
              <a:t> una mayor </a:t>
            </a:r>
            <a:r>
              <a:rPr lang="en-US" sz="2200" dirty="0" err="1">
                <a:solidFill>
                  <a:schemeClr val="bg1">
                    <a:lumMod val="95000"/>
                    <a:lumOff val="5000"/>
                  </a:schemeClr>
                </a:solidFill>
                <a:latin typeface="+mj-lt"/>
                <a:cs typeface="+mj-cs"/>
              </a:rPr>
              <a:t>demanda</a:t>
            </a:r>
            <a:r>
              <a:rPr lang="en-US" sz="2200" dirty="0">
                <a:solidFill>
                  <a:schemeClr val="bg1">
                    <a:lumMod val="95000"/>
                    <a:lumOff val="5000"/>
                  </a:schemeClr>
                </a:solidFill>
                <a:latin typeface="+mj-lt"/>
                <a:cs typeface="+mj-cs"/>
              </a:rPr>
              <a:t> de </a:t>
            </a:r>
            <a:r>
              <a:rPr lang="en-US" sz="2200" dirty="0" err="1">
                <a:solidFill>
                  <a:schemeClr val="bg1">
                    <a:lumMod val="95000"/>
                    <a:lumOff val="5000"/>
                  </a:schemeClr>
                </a:solidFill>
                <a:latin typeface="+mj-lt"/>
                <a:cs typeface="+mj-cs"/>
              </a:rPr>
              <a:t>productos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menos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obstáculos</a:t>
            </a:r>
            <a:r>
              <a:rPr lang="en-US" sz="2200" dirty="0">
                <a:solidFill>
                  <a:schemeClr val="bg1">
                    <a:lumMod val="95000"/>
                    <a:lumOff val="5000"/>
                  </a:schemeClr>
                </a:solidFill>
                <a:latin typeface="+mj-lt"/>
                <a:cs typeface="+mj-cs"/>
              </a:rPr>
              <a:t> para los </a:t>
            </a:r>
            <a:r>
              <a:rPr lang="en-US" sz="2200" dirty="0" err="1">
                <a:solidFill>
                  <a:schemeClr val="bg1">
                    <a:lumMod val="95000"/>
                    <a:lumOff val="5000"/>
                  </a:schemeClr>
                </a:solidFill>
                <a:latin typeface="+mj-lt"/>
                <a:cs typeface="+mj-cs"/>
              </a:rPr>
              <a:t>productores</a:t>
            </a:r>
            <a:r>
              <a:rPr lang="en-US" sz="2200" dirty="0">
                <a:solidFill>
                  <a:schemeClr val="bg1">
                    <a:lumMod val="95000"/>
                    <a:lumOff val="5000"/>
                  </a:schemeClr>
                </a:solidFill>
                <a:latin typeface="+mj-lt"/>
                <a:cs typeface="+mj-cs"/>
              </a:rPr>
              <a:t> y </a:t>
            </a:r>
            <a:r>
              <a:rPr lang="en-US" sz="2200" dirty="0" err="1">
                <a:solidFill>
                  <a:schemeClr val="bg1">
                    <a:lumMod val="95000"/>
                    <a:lumOff val="5000"/>
                  </a:schemeClr>
                </a:solidFill>
                <a:latin typeface="+mj-lt"/>
                <a:cs typeface="+mj-cs"/>
              </a:rPr>
              <a:t>más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oportunidades</a:t>
            </a:r>
            <a:r>
              <a:rPr lang="en-US" sz="2200" dirty="0">
                <a:solidFill>
                  <a:schemeClr val="bg1">
                    <a:lumMod val="95000"/>
                    <a:lumOff val="5000"/>
                  </a:schemeClr>
                </a:solidFill>
                <a:latin typeface="+mj-lt"/>
                <a:cs typeface="+mj-cs"/>
              </a:rPr>
              <a:t> para que </a:t>
            </a:r>
            <a:r>
              <a:rPr lang="en-US" sz="2200" dirty="0" err="1">
                <a:solidFill>
                  <a:schemeClr val="bg1">
                    <a:lumMod val="95000"/>
                    <a:lumOff val="5000"/>
                  </a:schemeClr>
                </a:solidFill>
                <a:latin typeface="+mj-lt"/>
                <a:cs typeface="+mj-cs"/>
              </a:rPr>
              <a:t>estos</a:t>
            </a:r>
            <a:r>
              <a:rPr lang="en-US" sz="2200" dirty="0">
                <a:solidFill>
                  <a:schemeClr val="bg1">
                    <a:lumMod val="95000"/>
                    <a:lumOff val="5000"/>
                  </a:schemeClr>
                </a:solidFill>
                <a:latin typeface="+mj-lt"/>
                <a:cs typeface="+mj-cs"/>
              </a:rPr>
              <a:t> </a:t>
            </a:r>
            <a:r>
              <a:rPr lang="en-US" sz="2200" dirty="0" err="1">
                <a:solidFill>
                  <a:schemeClr val="bg1">
                    <a:lumMod val="95000"/>
                    <a:lumOff val="5000"/>
                  </a:schemeClr>
                </a:solidFill>
                <a:latin typeface="+mj-lt"/>
                <a:cs typeface="+mj-cs"/>
              </a:rPr>
              <a:t>maximicen</a:t>
            </a:r>
            <a:r>
              <a:rPr lang="en-US" sz="2200" dirty="0">
                <a:solidFill>
                  <a:schemeClr val="bg1">
                    <a:lumMod val="95000"/>
                    <a:lumOff val="5000"/>
                  </a:schemeClr>
                </a:solidFill>
                <a:latin typeface="+mj-lt"/>
                <a:cs typeface="+mj-cs"/>
              </a:rPr>
              <a:t> sus </a:t>
            </a:r>
            <a:r>
              <a:rPr lang="en-US" sz="2200" dirty="0" err="1">
                <a:solidFill>
                  <a:schemeClr val="bg1">
                    <a:lumMod val="95000"/>
                    <a:lumOff val="5000"/>
                  </a:schemeClr>
                </a:solidFill>
                <a:latin typeface="+mj-lt"/>
                <a:cs typeface="+mj-cs"/>
              </a:rPr>
              <a:t>ingresos</a:t>
            </a:r>
            <a:r>
              <a:rPr lang="en-US" sz="2200" dirty="0">
                <a:solidFill>
                  <a:schemeClr val="bg1">
                    <a:lumMod val="95000"/>
                    <a:lumOff val="5000"/>
                  </a:schemeClr>
                </a:solidFill>
                <a:latin typeface="+mj-lt"/>
                <a:cs typeface="+mj-cs"/>
              </a:rPr>
              <a:t>. </a:t>
            </a:r>
          </a:p>
        </p:txBody>
      </p:sp>
      <p:sp>
        <p:nvSpPr>
          <p:cNvPr id="44" name="Text Box 26">
            <a:extLst>
              <a:ext uri="{FF2B5EF4-FFF2-40B4-BE49-F238E27FC236}">
                <a16:creationId xmlns:a16="http://schemas.microsoft.com/office/drawing/2014/main" id="{D3F11587-E855-684B-92DC-DFA00DE58251}"/>
              </a:ext>
            </a:extLst>
          </p:cNvPr>
          <p:cNvSpPr txBox="1">
            <a:spLocks noChangeArrowheads="1"/>
          </p:cNvSpPr>
          <p:nvPr/>
        </p:nvSpPr>
        <p:spPr bwMode="auto">
          <a:xfrm>
            <a:off x="529619" y="6312296"/>
            <a:ext cx="1727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María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Girón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6" name="Text Box 25">
            <a:extLst>
              <a:ext uri="{FF2B5EF4-FFF2-40B4-BE49-F238E27FC236}">
                <a16:creationId xmlns:a16="http://schemas.microsoft.com/office/drawing/2014/main" id="{6671C61A-3CD0-4F48-8F9D-31D730C33851}"/>
              </a:ext>
            </a:extLst>
          </p:cNvPr>
          <p:cNvSpPr txBox="1">
            <a:spLocks noChangeArrowheads="1"/>
          </p:cNvSpPr>
          <p:nvPr/>
        </p:nvSpPr>
        <p:spPr bwMode="auto">
          <a:xfrm>
            <a:off x="593141" y="6595923"/>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22141221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48" name="Google Shape;1410;p103">
            <a:extLst>
              <a:ext uri="{FF2B5EF4-FFF2-40B4-BE49-F238E27FC236}">
                <a16:creationId xmlns:a16="http://schemas.microsoft.com/office/drawing/2014/main" id="{7735C394-8141-D741-A9C7-609E4BCF6676}"/>
              </a:ext>
            </a:extLst>
          </p:cNvPr>
          <p:cNvGrpSpPr/>
          <p:nvPr/>
        </p:nvGrpSpPr>
        <p:grpSpPr>
          <a:xfrm>
            <a:off x="369036" y="4733218"/>
            <a:ext cx="1461770" cy="1669415"/>
            <a:chOff x="1977508" y="0"/>
            <a:chExt cx="2767450" cy="2766400"/>
          </a:xfrm>
        </p:grpSpPr>
        <p:cxnSp>
          <p:nvCxnSpPr>
            <p:cNvPr id="50" name="Google Shape;1411;p103">
              <a:extLst>
                <a:ext uri="{FF2B5EF4-FFF2-40B4-BE49-F238E27FC236}">
                  <a16:creationId xmlns:a16="http://schemas.microsoft.com/office/drawing/2014/main" id="{DB3CB751-BC49-384A-85FE-0CF2A8BE403C}"/>
                </a:ext>
              </a:extLst>
            </p:cNvPr>
            <p:cNvCxnSpPr/>
            <p:nvPr/>
          </p:nvCxnSpPr>
          <p:spPr>
            <a:xfrm>
              <a:off x="2142158"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52" name="Google Shape;1412;p103">
              <a:extLst>
                <a:ext uri="{FF2B5EF4-FFF2-40B4-BE49-F238E27FC236}">
                  <a16:creationId xmlns:a16="http://schemas.microsoft.com/office/drawing/2014/main" id="{A3A973C9-57F6-4649-91C7-A9BD8C1DD148}"/>
                </a:ext>
              </a:extLst>
            </p:cNvPr>
            <p:cNvCxnSpPr/>
            <p:nvPr/>
          </p:nvCxnSpPr>
          <p:spPr>
            <a:xfrm>
              <a:off x="2142158"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54" name="Google Shape;1413;p103">
              <a:extLst>
                <a:ext uri="{FF2B5EF4-FFF2-40B4-BE49-F238E27FC236}">
                  <a16:creationId xmlns:a16="http://schemas.microsoft.com/office/drawing/2014/main" id="{3445AC7C-23E5-214B-A8C7-7D628A1CD095}"/>
                </a:ext>
              </a:extLst>
            </p:cNvPr>
            <p:cNvCxnSpPr/>
            <p:nvPr/>
          </p:nvCxnSpPr>
          <p:spPr>
            <a:xfrm>
              <a:off x="4744958"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56" name="Google Shape;1414;p103">
              <a:extLst>
                <a:ext uri="{FF2B5EF4-FFF2-40B4-BE49-F238E27FC236}">
                  <a16:creationId xmlns:a16="http://schemas.microsoft.com/office/drawing/2014/main" id="{A0C16650-BC9D-4441-B9A7-0BEBEF1592FF}"/>
                </a:ext>
              </a:extLst>
            </p:cNvPr>
            <p:cNvCxnSpPr/>
            <p:nvPr/>
          </p:nvCxnSpPr>
          <p:spPr>
            <a:xfrm>
              <a:off x="1977508"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58" name="Imagen 136" descr="Una mujer con un vestido de color naranja&#10;&#10;Descripción generada automáticamente">
            <a:extLst>
              <a:ext uri="{FF2B5EF4-FFF2-40B4-BE49-F238E27FC236}">
                <a16:creationId xmlns:a16="http://schemas.microsoft.com/office/drawing/2014/main" id="{ABE5E9F0-BAD7-814E-980B-7CF9F1614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35" y="4836941"/>
            <a:ext cx="1082675" cy="146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6075956"/>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64D464-898B-4908-88FD-33A83D6ED6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BE0C69-05AA-9E43-B98B-54DB0036DF4B}"/>
              </a:ext>
            </a:extLst>
          </p:cNvPr>
          <p:cNvSpPr>
            <a:spLocks noGrp="1"/>
          </p:cNvSpPr>
          <p:nvPr>
            <p:ph type="title"/>
          </p:nvPr>
        </p:nvSpPr>
        <p:spPr>
          <a:xfrm>
            <a:off x="838200" y="365126"/>
            <a:ext cx="9808597" cy="1146176"/>
          </a:xfrm>
        </p:spPr>
        <p:txBody>
          <a:bodyPr vert="horz" lIns="91440" tIns="45720" rIns="91440" bIns="45720" rtlCol="0" anchor="ctr">
            <a:normAutofit/>
          </a:bodyPr>
          <a:lstStyle/>
          <a:p>
            <a:r>
              <a:rPr lang="en-US" sz="3700" kern="1200">
                <a:solidFill>
                  <a:schemeClr val="bg1"/>
                </a:solidFill>
                <a:latin typeface="+mj-lt"/>
                <a:ea typeface="+mj-ea"/>
                <a:cs typeface="+mj-cs"/>
              </a:rPr>
              <a:t>5.2 Recomendaciones</a:t>
            </a:r>
            <a:br>
              <a:rPr lang="en-US" sz="3700" kern="1200">
                <a:solidFill>
                  <a:schemeClr val="bg1"/>
                </a:solidFill>
                <a:latin typeface="+mj-lt"/>
                <a:ea typeface="+mj-ea"/>
                <a:cs typeface="+mj-cs"/>
              </a:rPr>
            </a:br>
            <a:endParaRPr lang="en-US" sz="3700" kern="1200">
              <a:solidFill>
                <a:schemeClr val="bg1"/>
              </a:solidFill>
              <a:latin typeface="+mj-lt"/>
              <a:ea typeface="+mj-ea"/>
              <a:cs typeface="+mj-cs"/>
            </a:endParaRPr>
          </a:p>
        </p:txBody>
      </p:sp>
      <p:sp>
        <p:nvSpPr>
          <p:cNvPr id="13" name="Freeform: Shape 12">
            <a:extLst>
              <a:ext uri="{FF2B5EF4-FFF2-40B4-BE49-F238E27FC236}">
                <a16:creationId xmlns:a16="http://schemas.microsoft.com/office/drawing/2014/main" id="{F0BC1D9E-4401-4EC0-88FD-ED103CB570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0670" y="2"/>
            <a:ext cx="1191330" cy="1511301"/>
          </a:xfrm>
          <a:custGeom>
            <a:avLst/>
            <a:gdLst>
              <a:gd name="connsiteX0" fmla="*/ 697617 w 1191330"/>
              <a:gd name="connsiteY0" fmla="*/ 0 h 1511301"/>
              <a:gd name="connsiteX1" fmla="*/ 1191330 w 1191330"/>
              <a:gd name="connsiteY1" fmla="*/ 0 h 1511301"/>
              <a:gd name="connsiteX2" fmla="*/ 1191330 w 1191330"/>
              <a:gd name="connsiteY2" fmla="*/ 1511301 h 1511301"/>
              <a:gd name="connsiteX3" fmla="*/ 0 w 1191330"/>
              <a:gd name="connsiteY3" fmla="*/ 1511301 h 1511301"/>
            </a:gdLst>
            <a:ahLst/>
            <a:cxnLst>
              <a:cxn ang="0">
                <a:pos x="connsiteX0" y="connsiteY0"/>
              </a:cxn>
              <a:cxn ang="0">
                <a:pos x="connsiteX1" y="connsiteY1"/>
              </a:cxn>
              <a:cxn ang="0">
                <a:pos x="connsiteX2" y="connsiteY2"/>
              </a:cxn>
              <a:cxn ang="0">
                <a:pos x="connsiteX3" y="connsiteY3"/>
              </a:cxn>
            </a:cxnLst>
            <a:rect l="l" t="t" r="r" b="b"/>
            <a:pathLst>
              <a:path w="1191330" h="1511301">
                <a:moveTo>
                  <a:pt x="697617" y="0"/>
                </a:moveTo>
                <a:lnTo>
                  <a:pt x="1191330" y="0"/>
                </a:lnTo>
                <a:lnTo>
                  <a:pt x="1191330" y="1511301"/>
                </a:lnTo>
                <a:lnTo>
                  <a:pt x="0" y="1511301"/>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Freeform: Shape 14">
            <a:extLst>
              <a:ext uri="{FF2B5EF4-FFF2-40B4-BE49-F238E27FC236}">
                <a16:creationId xmlns:a16="http://schemas.microsoft.com/office/drawing/2014/main" id="{B0AAF7C9-094E-400C-A428-F6C2262F6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0753320" cy="5167312"/>
          </a:xfrm>
          <a:custGeom>
            <a:avLst/>
            <a:gdLst>
              <a:gd name="connsiteX0" fmla="*/ 0 w 10753320"/>
              <a:gd name="connsiteY0" fmla="*/ 0 h 5167312"/>
              <a:gd name="connsiteX1" fmla="*/ 9680943 w 10753320"/>
              <a:gd name="connsiteY1" fmla="*/ 0 h 5167312"/>
              <a:gd name="connsiteX2" fmla="*/ 9680223 w 10753320"/>
              <a:gd name="connsiteY2" fmla="*/ 952 h 5167312"/>
              <a:gd name="connsiteX3" fmla="*/ 10753320 w 10753320"/>
              <a:gd name="connsiteY3" fmla="*/ 952 h 5167312"/>
              <a:gd name="connsiteX4" fmla="*/ 8359441 w 10753320"/>
              <a:gd name="connsiteY4" fmla="*/ 5167312 h 5167312"/>
              <a:gd name="connsiteX5" fmla="*/ 4821866 w 10753320"/>
              <a:gd name="connsiteY5" fmla="*/ 5167312 h 5167312"/>
              <a:gd name="connsiteX6" fmla="*/ 4821866 w 10753320"/>
              <a:gd name="connsiteY6" fmla="*/ 5166360 h 5167312"/>
              <a:gd name="connsiteX7" fmla="*/ 0 w 10753320"/>
              <a:gd name="connsiteY7" fmla="*/ 5166360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3320" h="5167312">
                <a:moveTo>
                  <a:pt x="0" y="0"/>
                </a:moveTo>
                <a:lnTo>
                  <a:pt x="9680943" y="0"/>
                </a:lnTo>
                <a:lnTo>
                  <a:pt x="9680223" y="952"/>
                </a:lnTo>
                <a:lnTo>
                  <a:pt x="10753320" y="952"/>
                </a:lnTo>
                <a:lnTo>
                  <a:pt x="8359441" y="5167312"/>
                </a:lnTo>
                <a:lnTo>
                  <a:pt x="4821866" y="5167312"/>
                </a:lnTo>
                <a:lnTo>
                  <a:pt x="4821866" y="5166360"/>
                </a:lnTo>
                <a:lnTo>
                  <a:pt x="0" y="516636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99804EF6-FF02-3142-894E-07D3477E5DB1}"/>
              </a:ext>
            </a:extLst>
          </p:cNvPr>
          <p:cNvSpPr txBox="1"/>
          <p:nvPr/>
        </p:nvSpPr>
        <p:spPr>
          <a:xfrm>
            <a:off x="838201" y="2055811"/>
            <a:ext cx="7315200" cy="412115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dirty="0" err="1">
                <a:effectLst/>
              </a:rPr>
              <a:t>Usualmente</a:t>
            </a:r>
            <a:r>
              <a:rPr lang="en-US" sz="2400" dirty="0">
                <a:effectLst/>
              </a:rPr>
              <a:t> a la </a:t>
            </a:r>
            <a:r>
              <a:rPr lang="en-US" sz="2400" dirty="0" err="1">
                <a:effectLst/>
              </a:rPr>
              <a:t>mujer</a:t>
            </a:r>
            <a:r>
              <a:rPr lang="en-US" sz="2400" dirty="0">
                <a:effectLst/>
              </a:rPr>
              <a:t> se le ha </a:t>
            </a:r>
            <a:r>
              <a:rPr lang="en-US" sz="2400" dirty="0" err="1">
                <a:effectLst/>
              </a:rPr>
              <a:t>hecho</a:t>
            </a:r>
            <a:r>
              <a:rPr lang="en-US" sz="2400" dirty="0">
                <a:effectLst/>
              </a:rPr>
              <a:t> </a:t>
            </a:r>
            <a:r>
              <a:rPr lang="en-US" sz="2400" dirty="0" err="1">
                <a:effectLst/>
              </a:rPr>
              <a:t>más</a:t>
            </a:r>
            <a:r>
              <a:rPr lang="en-US" sz="2400" dirty="0">
                <a:effectLst/>
              </a:rPr>
              <a:t> </a:t>
            </a:r>
            <a:r>
              <a:rPr lang="en-US" sz="2400" dirty="0" err="1">
                <a:effectLst/>
              </a:rPr>
              <a:t>difícil</a:t>
            </a:r>
            <a:r>
              <a:rPr lang="en-US" sz="2400" dirty="0">
                <a:effectLst/>
              </a:rPr>
              <a:t> </a:t>
            </a:r>
            <a:r>
              <a:rPr lang="en-US" sz="2400" dirty="0" err="1">
                <a:effectLst/>
              </a:rPr>
              <a:t>emprender</a:t>
            </a:r>
            <a:r>
              <a:rPr lang="en-US" sz="2400" dirty="0">
                <a:effectLst/>
              </a:rPr>
              <a:t> </a:t>
            </a:r>
            <a:r>
              <a:rPr lang="en-US" sz="2400" dirty="0" err="1">
                <a:effectLst/>
              </a:rPr>
              <a:t>debido</a:t>
            </a:r>
            <a:r>
              <a:rPr lang="en-US" sz="2400" dirty="0">
                <a:effectLst/>
              </a:rPr>
              <a:t> a </a:t>
            </a:r>
            <a:r>
              <a:rPr lang="en-US" sz="2400" dirty="0" err="1">
                <a:effectLst/>
              </a:rPr>
              <a:t>diferentes</a:t>
            </a:r>
            <a:r>
              <a:rPr lang="en-US" sz="2400" dirty="0">
                <a:effectLst/>
              </a:rPr>
              <a:t> </a:t>
            </a:r>
            <a:r>
              <a:rPr lang="en-US" sz="2400" dirty="0" err="1">
                <a:effectLst/>
              </a:rPr>
              <a:t>circunstancias</a:t>
            </a:r>
            <a:r>
              <a:rPr lang="en-US" sz="2400" dirty="0">
                <a:effectLst/>
              </a:rPr>
              <a:t> de </a:t>
            </a:r>
            <a:r>
              <a:rPr lang="en-US" sz="2400" dirty="0" err="1">
                <a:effectLst/>
              </a:rPr>
              <a:t>género</a:t>
            </a:r>
            <a:r>
              <a:rPr lang="en-US" sz="2400" dirty="0">
                <a:effectLst/>
              </a:rPr>
              <a:t>. Nuestra </a:t>
            </a:r>
            <a:r>
              <a:rPr lang="en-US" sz="2400" dirty="0" err="1">
                <a:effectLst/>
              </a:rPr>
              <a:t>recomendación</a:t>
            </a:r>
            <a:r>
              <a:rPr lang="en-US" sz="2400" dirty="0">
                <a:effectLst/>
              </a:rPr>
              <a:t> </a:t>
            </a:r>
            <a:r>
              <a:rPr lang="en-US" sz="2400" dirty="0" err="1">
                <a:effectLst/>
              </a:rPr>
              <a:t>luego</a:t>
            </a:r>
            <a:r>
              <a:rPr lang="en-US" sz="2400" dirty="0">
                <a:effectLst/>
              </a:rPr>
              <a:t> de </a:t>
            </a:r>
            <a:r>
              <a:rPr lang="en-US" sz="2400" dirty="0" err="1">
                <a:effectLst/>
              </a:rPr>
              <a:t>haber</a:t>
            </a:r>
            <a:r>
              <a:rPr lang="en-US" sz="2400" dirty="0">
                <a:effectLst/>
              </a:rPr>
              <a:t> </a:t>
            </a:r>
            <a:r>
              <a:rPr lang="en-US" sz="2400" dirty="0" err="1">
                <a:effectLst/>
              </a:rPr>
              <a:t>realizado</a:t>
            </a:r>
            <a:r>
              <a:rPr lang="en-US" sz="2400" dirty="0">
                <a:effectLst/>
              </a:rPr>
              <a:t> la </a:t>
            </a:r>
            <a:r>
              <a:rPr lang="en-US" sz="2400" dirty="0" err="1">
                <a:effectLst/>
              </a:rPr>
              <a:t>presente</a:t>
            </a:r>
            <a:r>
              <a:rPr lang="en-US" sz="2400" dirty="0">
                <a:effectLst/>
              </a:rPr>
              <a:t> </a:t>
            </a:r>
            <a:r>
              <a:rPr lang="en-US" sz="2400" dirty="0" err="1">
                <a:effectLst/>
              </a:rPr>
              <a:t>investigación</a:t>
            </a:r>
            <a:r>
              <a:rPr lang="en-US" sz="2400" dirty="0">
                <a:effectLst/>
              </a:rPr>
              <a:t> y </a:t>
            </a:r>
            <a:r>
              <a:rPr lang="en-US" sz="2400" dirty="0" err="1">
                <a:effectLst/>
              </a:rPr>
              <a:t>viendo</a:t>
            </a:r>
            <a:r>
              <a:rPr lang="en-US" sz="2400" dirty="0">
                <a:effectLst/>
              </a:rPr>
              <a:t> los </a:t>
            </a:r>
            <a:r>
              <a:rPr lang="en-US" sz="2400" dirty="0" err="1">
                <a:effectLst/>
              </a:rPr>
              <a:t>resultados</a:t>
            </a:r>
            <a:r>
              <a:rPr lang="en-US" sz="2400" dirty="0">
                <a:effectLst/>
              </a:rPr>
              <a:t> es que </a:t>
            </a:r>
            <a:r>
              <a:rPr lang="en-US" sz="2400" dirty="0" err="1">
                <a:effectLst/>
              </a:rPr>
              <a:t>cada</a:t>
            </a:r>
            <a:r>
              <a:rPr lang="en-US" sz="2400" dirty="0">
                <a:effectLst/>
              </a:rPr>
              <a:t> </a:t>
            </a:r>
            <a:r>
              <a:rPr lang="en-US" sz="2400" dirty="0" err="1">
                <a:effectLst/>
              </a:rPr>
              <a:t>mujer</a:t>
            </a:r>
            <a:r>
              <a:rPr lang="en-US" sz="2400" dirty="0">
                <a:effectLst/>
              </a:rPr>
              <a:t> </a:t>
            </a:r>
            <a:r>
              <a:rPr lang="en-US" sz="2400" dirty="0" err="1">
                <a:effectLst/>
              </a:rPr>
              <a:t>emprendedora</a:t>
            </a:r>
            <a:r>
              <a:rPr lang="en-US" sz="2400" dirty="0">
                <a:effectLst/>
              </a:rPr>
              <a:t> </a:t>
            </a:r>
            <a:r>
              <a:rPr lang="en-US" sz="2400" dirty="0" err="1">
                <a:effectLst/>
              </a:rPr>
              <a:t>siga</a:t>
            </a:r>
            <a:r>
              <a:rPr lang="en-US" sz="2400" dirty="0">
                <a:effectLst/>
              </a:rPr>
              <a:t> con </a:t>
            </a:r>
            <a:r>
              <a:rPr lang="en-US" sz="2400" dirty="0" err="1">
                <a:effectLst/>
              </a:rPr>
              <a:t>su</a:t>
            </a:r>
            <a:r>
              <a:rPr lang="en-US" sz="2400" dirty="0">
                <a:effectLst/>
              </a:rPr>
              <a:t> </a:t>
            </a:r>
            <a:r>
              <a:rPr lang="en-US" sz="2400" dirty="0" err="1">
                <a:effectLst/>
              </a:rPr>
              <a:t>espíritu</a:t>
            </a:r>
            <a:r>
              <a:rPr lang="en-US" sz="2400" dirty="0">
                <a:effectLst/>
              </a:rPr>
              <a:t>, </a:t>
            </a:r>
            <a:r>
              <a:rPr lang="en-US" sz="2400" dirty="0" err="1">
                <a:effectLst/>
              </a:rPr>
              <a:t>capacidad</a:t>
            </a:r>
            <a:r>
              <a:rPr lang="en-US" sz="2400" dirty="0">
                <a:effectLst/>
              </a:rPr>
              <a:t> e </a:t>
            </a:r>
            <a:r>
              <a:rPr lang="en-US" sz="2400" dirty="0" err="1">
                <a:effectLst/>
              </a:rPr>
              <a:t>iniciativa</a:t>
            </a:r>
            <a:r>
              <a:rPr lang="en-US" sz="2400" dirty="0">
                <a:effectLst/>
              </a:rPr>
              <a:t> </a:t>
            </a:r>
            <a:r>
              <a:rPr lang="en-US" sz="2400" dirty="0" err="1">
                <a:effectLst/>
              </a:rPr>
              <a:t>empresarial</a:t>
            </a:r>
            <a:r>
              <a:rPr lang="en-US" sz="2400" dirty="0">
                <a:effectLst/>
              </a:rPr>
              <a:t>.</a:t>
            </a:r>
          </a:p>
        </p:txBody>
      </p:sp>
      <p:sp>
        <p:nvSpPr>
          <p:cNvPr id="17" name="Freeform: Shape 16">
            <a:extLst>
              <a:ext uri="{FF2B5EF4-FFF2-40B4-BE49-F238E27FC236}">
                <a16:creationId xmlns:a16="http://schemas.microsoft.com/office/drawing/2014/main" id="{6200B311-3585-4069-AAC6-CD443FA5B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986" y="1690688"/>
            <a:ext cx="3668014" cy="5167312"/>
          </a:xfrm>
          <a:custGeom>
            <a:avLst/>
            <a:gdLst>
              <a:gd name="connsiteX0" fmla="*/ 2391664 w 3668014"/>
              <a:gd name="connsiteY0" fmla="*/ 0 h 5167312"/>
              <a:gd name="connsiteX1" fmla="*/ 3668014 w 3668014"/>
              <a:gd name="connsiteY1" fmla="*/ 0 h 5167312"/>
              <a:gd name="connsiteX2" fmla="*/ 3668014 w 3668014"/>
              <a:gd name="connsiteY2" fmla="*/ 5167312 h 5167312"/>
              <a:gd name="connsiteX3" fmla="*/ 0 w 3668014"/>
              <a:gd name="connsiteY3" fmla="*/ 5167312 h 5167312"/>
              <a:gd name="connsiteX4" fmla="*/ 2393879 w 3668014"/>
              <a:gd name="connsiteY4" fmla="*/ 952 h 5167312"/>
              <a:gd name="connsiteX5" fmla="*/ 2391664 w 3668014"/>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8014" h="5167312">
                <a:moveTo>
                  <a:pt x="2391664" y="0"/>
                </a:moveTo>
                <a:lnTo>
                  <a:pt x="3668014" y="0"/>
                </a:lnTo>
                <a:lnTo>
                  <a:pt x="3668014" y="5167312"/>
                </a:lnTo>
                <a:lnTo>
                  <a:pt x="0" y="5167312"/>
                </a:lnTo>
                <a:lnTo>
                  <a:pt x="2393879" y="952"/>
                </a:lnTo>
                <a:lnTo>
                  <a:pt x="2391664"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Marcador de texto 4">
            <a:extLst>
              <a:ext uri="{FF2B5EF4-FFF2-40B4-BE49-F238E27FC236}">
                <a16:creationId xmlns:a16="http://schemas.microsoft.com/office/drawing/2014/main" id="{E4CEC2DD-D0BC-9148-96DB-D760157A1974}"/>
              </a:ext>
            </a:extLst>
          </p:cNvPr>
          <p:cNvSpPr txBox="1">
            <a:spLocks noChangeArrowheads="1"/>
          </p:cNvSpPr>
          <p:nvPr/>
        </p:nvSpPr>
        <p:spPr bwMode="auto">
          <a:xfrm>
            <a:off x="635278" y="6377505"/>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14" name="Google Shape;1405;p103">
            <a:extLst>
              <a:ext uri="{FF2B5EF4-FFF2-40B4-BE49-F238E27FC236}">
                <a16:creationId xmlns:a16="http://schemas.microsoft.com/office/drawing/2014/main" id="{AA9AF8E8-5501-A044-AAD2-047101A531A9}"/>
              </a:ext>
            </a:extLst>
          </p:cNvPr>
          <p:cNvGrpSpPr/>
          <p:nvPr/>
        </p:nvGrpSpPr>
        <p:grpSpPr>
          <a:xfrm>
            <a:off x="423348" y="4670425"/>
            <a:ext cx="1506220" cy="1635125"/>
            <a:chOff x="124799" y="1"/>
            <a:chExt cx="2767450" cy="2766400"/>
          </a:xfrm>
        </p:grpSpPr>
        <p:cxnSp>
          <p:nvCxnSpPr>
            <p:cNvPr id="16" name="Google Shape;1406;p103">
              <a:extLst>
                <a:ext uri="{FF2B5EF4-FFF2-40B4-BE49-F238E27FC236}">
                  <a16:creationId xmlns:a16="http://schemas.microsoft.com/office/drawing/2014/main" id="{CFCBC66F-2F45-0F45-8962-8E0C8FCD1E92}"/>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8" name="Google Shape;1407;p103">
              <a:extLst>
                <a:ext uri="{FF2B5EF4-FFF2-40B4-BE49-F238E27FC236}">
                  <a16:creationId xmlns:a16="http://schemas.microsoft.com/office/drawing/2014/main" id="{6D920D56-4577-7E40-80DF-6BD8E8EEF434}"/>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9" name="Google Shape;1408;p103">
              <a:extLst>
                <a:ext uri="{FF2B5EF4-FFF2-40B4-BE49-F238E27FC236}">
                  <a16:creationId xmlns:a16="http://schemas.microsoft.com/office/drawing/2014/main" id="{987D3F77-BD7E-E54B-9C15-81B58CCC2B88}"/>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0" name="Google Shape;1409;p103">
              <a:extLst>
                <a:ext uri="{FF2B5EF4-FFF2-40B4-BE49-F238E27FC236}">
                  <a16:creationId xmlns:a16="http://schemas.microsoft.com/office/drawing/2014/main" id="{10E51D42-2493-0347-A4F3-95A07AF07880}"/>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1" name="Imagen 139" descr="Una mujer con el cabello largo&#10;&#10;Descripción generada automáticamente">
            <a:extLst>
              <a:ext uri="{FF2B5EF4-FFF2-40B4-BE49-F238E27FC236}">
                <a16:creationId xmlns:a16="http://schemas.microsoft.com/office/drawing/2014/main" id="{1E6FCE70-1034-BD41-8603-26D5237F4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698"/>
          <a:stretch>
            <a:fillRect/>
          </a:stretch>
        </p:blipFill>
        <p:spPr bwMode="auto">
          <a:xfrm>
            <a:off x="467616" y="4799013"/>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22" name="Google Shape;1417;p103">
            <a:extLst>
              <a:ext uri="{FF2B5EF4-FFF2-40B4-BE49-F238E27FC236}">
                <a16:creationId xmlns:a16="http://schemas.microsoft.com/office/drawing/2014/main" id="{E2F8F0F3-A8BC-0D49-9B7D-377A5ADBD926}"/>
              </a:ext>
            </a:extLst>
          </p:cNvPr>
          <p:cNvSpPr txBox="1">
            <a:spLocks noChangeArrowheads="1"/>
          </p:cNvSpPr>
          <p:nvPr/>
        </p:nvSpPr>
        <p:spPr bwMode="auto">
          <a:xfrm>
            <a:off x="334232" y="6329844"/>
            <a:ext cx="1727200" cy="40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7557495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dactar antecedentes de la investigación | 0800Flor">
            <a:extLst>
              <a:ext uri="{FF2B5EF4-FFF2-40B4-BE49-F238E27FC236}">
                <a16:creationId xmlns:a16="http://schemas.microsoft.com/office/drawing/2014/main" id="{63745941-F806-4523-A483-19A4BE62C5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576"/>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45FD36-87E0-40A5-8D3F-97306364F2AC}"/>
              </a:ext>
            </a:extLst>
          </p:cNvPr>
          <p:cNvSpPr>
            <a:spLocks noGrp="1"/>
          </p:cNvSpPr>
          <p:nvPr>
            <p:ph type="title"/>
          </p:nvPr>
        </p:nvSpPr>
        <p:spPr>
          <a:xfrm>
            <a:off x="424815" y="285486"/>
            <a:ext cx="3438144" cy="569571"/>
          </a:xfrm>
        </p:spPr>
        <p:txBody>
          <a:bodyPr vert="horz" lIns="91440" tIns="45720" rIns="91440" bIns="45720" rtlCol="0" anchor="b">
            <a:normAutofit/>
          </a:bodyPr>
          <a:lstStyle/>
          <a:p>
            <a:r>
              <a:rPr lang="en-US" sz="2800" b="1" dirty="0">
                <a:effectLst/>
                <a:latin typeface="+mj-lt"/>
                <a:cs typeface="+mj-cs"/>
              </a:rPr>
              <a:t>1.2 </a:t>
            </a:r>
            <a:r>
              <a:rPr lang="en-US" sz="2800" b="1" dirty="0" err="1">
                <a:effectLst/>
                <a:latin typeface="+mj-lt"/>
                <a:cs typeface="+mj-cs"/>
              </a:rPr>
              <a:t>Antecedentes</a:t>
            </a:r>
            <a:endParaRPr lang="en-US" sz="2800" dirty="0">
              <a:latin typeface="+mj-lt"/>
              <a:cs typeface="+mj-cs"/>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924855C2-A12E-434E-A02D-456DF98503AF}"/>
              </a:ext>
            </a:extLst>
          </p:cNvPr>
          <p:cNvSpPr txBox="1"/>
          <p:nvPr/>
        </p:nvSpPr>
        <p:spPr>
          <a:xfrm>
            <a:off x="158749" y="1334884"/>
            <a:ext cx="9597854" cy="3207258"/>
          </a:xfrm>
          <a:prstGeom prst="rect">
            <a:avLst/>
          </a:prstGeom>
        </p:spPr>
        <p:txBody>
          <a:bodyPr vert="horz" lIns="91440" tIns="45720" rIns="91440" bIns="45720" rtlCol="0" anchor="t">
            <a:noAutofit/>
          </a:bodyPr>
          <a:lstStyle/>
          <a:p>
            <a:pPr>
              <a:lnSpc>
                <a:spcPct val="90000"/>
              </a:lnSpc>
              <a:spcAft>
                <a:spcPts val="600"/>
              </a:spcAft>
            </a:pPr>
            <a:r>
              <a:rPr lang="en-US" sz="1600" dirty="0">
                <a:latin typeface="Times New Roman" panose="02020603050405020304" pitchFamily="18" charset="0"/>
                <a:cs typeface="Times New Roman" panose="02020603050405020304" pitchFamily="18" charset="0"/>
              </a:rPr>
              <a:t>La </a:t>
            </a:r>
            <a:r>
              <a:rPr lang="en-US" sz="1600" dirty="0" err="1">
                <a:latin typeface="Times New Roman" panose="02020603050405020304" pitchFamily="18" charset="0"/>
                <a:cs typeface="Times New Roman" panose="02020603050405020304" pitchFamily="18" charset="0"/>
              </a:rPr>
              <a:t>pandemia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dejo</a:t>
            </a:r>
            <a:r>
              <a:rPr lang="en-US" sz="1600" dirty="0">
                <a:latin typeface="Times New Roman" panose="02020603050405020304" pitchFamily="18" charset="0"/>
                <a:cs typeface="Times New Roman" panose="02020603050405020304" pitchFamily="18" charset="0"/>
              </a:rPr>
              <a:t> un </a:t>
            </a:r>
            <a:r>
              <a:rPr lang="en-US" sz="1600" dirty="0" err="1">
                <a:latin typeface="Times New Roman" panose="02020603050405020304" pitchFamily="18" charset="0"/>
                <a:cs typeface="Times New Roman" panose="02020603050405020304" pitchFamily="18" charset="0"/>
              </a:rPr>
              <a:t>país</a:t>
            </a:r>
            <a:r>
              <a:rPr lang="en-US" sz="1600" dirty="0">
                <a:latin typeface="Times New Roman" panose="02020603050405020304" pitchFamily="18" charset="0"/>
                <a:cs typeface="Times New Roman" panose="02020603050405020304" pitchFamily="18" charset="0"/>
              </a:rPr>
              <a:t> con </a:t>
            </a:r>
            <a:r>
              <a:rPr lang="en-US" sz="1600" dirty="0" err="1">
                <a:latin typeface="Times New Roman" panose="02020603050405020304" pitchFamily="18" charset="0"/>
                <a:cs typeface="Times New Roman" panose="02020603050405020304" pitchFamily="18" charset="0"/>
              </a:rPr>
              <a:t>problemas</a:t>
            </a:r>
            <a:r>
              <a:rPr lang="en-US" sz="1600" dirty="0">
                <a:latin typeface="Times New Roman" panose="02020603050405020304" pitchFamily="18" charset="0"/>
                <a:cs typeface="Times New Roman" panose="02020603050405020304" pitchFamily="18" charset="0"/>
              </a:rPr>
              <a:t> que se </a:t>
            </a:r>
            <a:r>
              <a:rPr lang="en-US" sz="1600" dirty="0" err="1">
                <a:latin typeface="Times New Roman" panose="02020603050405020304" pitchFamily="18" charset="0"/>
                <a:cs typeface="Times New Roman" panose="02020603050405020304" pitchFamily="18" charset="0"/>
              </a:rPr>
              <a:t>manifestarán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el </a:t>
            </a:r>
            <a:r>
              <a:rPr lang="en-US" sz="1600" dirty="0" err="1">
                <a:latin typeface="Times New Roman" panose="02020603050405020304" pitchFamily="18" charset="0"/>
                <a:cs typeface="Times New Roman" panose="02020603050405020304" pitchFamily="18" charset="0"/>
              </a:rPr>
              <a:t>plano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económico</a:t>
            </a:r>
            <a:r>
              <a:rPr lang="en-US" sz="1600" dirty="0">
                <a:latin typeface="Times New Roman" panose="02020603050405020304" pitchFamily="18" charset="0"/>
                <a:cs typeface="Times New Roman" panose="02020603050405020304" pitchFamily="18" charset="0"/>
              </a:rPr>
              <a:t>. Variables </a:t>
            </a:r>
            <a:r>
              <a:rPr lang="en-US" sz="1600" dirty="0" err="1">
                <a:latin typeface="Times New Roman" panose="02020603050405020304" pitchFamily="18" charset="0"/>
                <a:cs typeface="Times New Roman" panose="02020603050405020304" pitchFamily="18" charset="0"/>
              </a:rPr>
              <a:t>importantes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como</a:t>
            </a:r>
            <a:r>
              <a:rPr lang="en-US" sz="1600" dirty="0">
                <a:latin typeface="Times New Roman" panose="02020603050405020304" pitchFamily="18" charset="0"/>
                <a:cs typeface="Times New Roman" panose="02020603050405020304" pitchFamily="18" charset="0"/>
              </a:rPr>
              <a:t> el </a:t>
            </a:r>
            <a:r>
              <a:rPr lang="en-US" sz="1600" dirty="0" err="1">
                <a:latin typeface="Times New Roman" panose="02020603050405020304" pitchFamily="18" charset="0"/>
                <a:cs typeface="Times New Roman" panose="02020603050405020304" pitchFamily="18" charset="0"/>
              </a:rPr>
              <a:t>consumo</a:t>
            </a:r>
            <a:r>
              <a:rPr lang="en-US" sz="1600" dirty="0">
                <a:latin typeface="Times New Roman" panose="02020603050405020304" pitchFamily="18" charset="0"/>
                <a:cs typeface="Times New Roman" panose="02020603050405020304" pitchFamily="18" charset="0"/>
              </a:rPr>
              <a:t>, la </a:t>
            </a:r>
            <a:r>
              <a:rPr lang="en-US" sz="1600" dirty="0" err="1">
                <a:latin typeface="Times New Roman" panose="02020603050405020304" pitchFamily="18" charset="0"/>
                <a:cs typeface="Times New Roman" panose="02020603050405020304" pitchFamily="18" charset="0"/>
              </a:rPr>
              <a:t>producción</a:t>
            </a:r>
            <a:r>
              <a:rPr lang="en-US" sz="1600" dirty="0">
                <a:latin typeface="Times New Roman" panose="02020603050405020304" pitchFamily="18" charset="0"/>
                <a:cs typeface="Times New Roman" panose="02020603050405020304" pitchFamily="18" charset="0"/>
              </a:rPr>
              <a:t>, el </a:t>
            </a:r>
            <a:r>
              <a:rPr lang="en-US" sz="1600" dirty="0" err="1">
                <a:latin typeface="Times New Roman" panose="02020603050405020304" pitchFamily="18" charset="0"/>
                <a:cs typeface="Times New Roman" panose="02020603050405020304" pitchFamily="18" charset="0"/>
              </a:rPr>
              <a:t>ingreso</a:t>
            </a:r>
            <a:r>
              <a:rPr lang="en-US" sz="1600" dirty="0">
                <a:latin typeface="Times New Roman" panose="02020603050405020304" pitchFamily="18" charset="0"/>
                <a:cs typeface="Times New Roman" panose="02020603050405020304" pitchFamily="18" charset="0"/>
              </a:rPr>
              <a:t> y el </a:t>
            </a:r>
            <a:r>
              <a:rPr lang="en-US" sz="1600" dirty="0" err="1">
                <a:latin typeface="Times New Roman" panose="02020603050405020304" pitchFamily="18" charset="0"/>
                <a:cs typeface="Times New Roman" panose="02020603050405020304" pitchFamily="18" charset="0"/>
              </a:rPr>
              <a:t>empleo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serán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seriamente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afectadas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Entonces</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esa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manera</a:t>
            </a:r>
            <a:r>
              <a:rPr lang="en-US" sz="1600" dirty="0">
                <a:latin typeface="Times New Roman" panose="02020603050405020304" pitchFamily="18" charset="0"/>
                <a:cs typeface="Times New Roman" panose="02020603050405020304" pitchFamily="18" charset="0"/>
              </a:rPr>
              <a:t> se </a:t>
            </a:r>
            <a:r>
              <a:rPr lang="en-US" sz="1600" dirty="0" err="1">
                <a:latin typeface="Times New Roman" panose="02020603050405020304" pitchFamily="18" charset="0"/>
                <a:cs typeface="Times New Roman" panose="02020603050405020304" pitchFamily="18" charset="0"/>
              </a:rPr>
              <a:t>puede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ver</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cuáles</a:t>
            </a:r>
            <a:r>
              <a:rPr lang="en-US" sz="1600" dirty="0">
                <a:latin typeface="Times New Roman" panose="02020603050405020304" pitchFamily="18" charset="0"/>
                <a:cs typeface="Times New Roman" panose="02020603050405020304" pitchFamily="18" charset="0"/>
              </a:rPr>
              <a:t> son los </a:t>
            </a:r>
            <a:r>
              <a:rPr lang="en-US" sz="1600" dirty="0" err="1">
                <a:latin typeface="Times New Roman" panose="02020603050405020304" pitchFamily="18" charset="0"/>
                <a:cs typeface="Times New Roman" panose="02020603050405020304" pitchFamily="18" charset="0"/>
              </a:rPr>
              <a:t>emprendimientos</a:t>
            </a:r>
            <a:r>
              <a:rPr lang="en-US" sz="1600" dirty="0">
                <a:latin typeface="Times New Roman" panose="02020603050405020304" pitchFamily="18" charset="0"/>
                <a:cs typeface="Times New Roman" panose="02020603050405020304" pitchFamily="18" charset="0"/>
              </a:rPr>
              <a:t> que hay para que las personas </a:t>
            </a:r>
            <a:r>
              <a:rPr lang="en-US" sz="1600" dirty="0" err="1">
                <a:latin typeface="Times New Roman" panose="02020603050405020304" pitchFamily="18" charset="0"/>
                <a:cs typeface="Times New Roman" panose="02020603050405020304" pitchFamily="18" charset="0"/>
              </a:rPr>
              <a:t>empiecen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hacer</a:t>
            </a:r>
            <a:r>
              <a:rPr lang="en-US" sz="1600" dirty="0">
                <a:latin typeface="Times New Roman" panose="02020603050405020304" pitchFamily="18" charset="0"/>
                <a:cs typeface="Times New Roman" panose="02020603050405020304" pitchFamily="18" charset="0"/>
              </a:rPr>
              <a:t> sus </a:t>
            </a:r>
            <a:r>
              <a:rPr lang="en-US" sz="1600" dirty="0" err="1">
                <a:latin typeface="Times New Roman" panose="02020603050405020304" pitchFamily="18" charset="0"/>
                <a:cs typeface="Times New Roman" panose="02020603050405020304" pitchFamily="18" charset="0"/>
              </a:rPr>
              <a:t>emprendimientos</a:t>
            </a:r>
            <a:r>
              <a:rPr lang="en-US" sz="1600" dirty="0">
                <a:latin typeface="Times New Roman" panose="02020603050405020304" pitchFamily="18" charset="0"/>
                <a:cs typeface="Times New Roman" panose="02020603050405020304" pitchFamily="18" charset="0"/>
              </a:rPr>
              <a:t> y de </a:t>
            </a:r>
            <a:r>
              <a:rPr lang="en-US" sz="1600" dirty="0" err="1">
                <a:latin typeface="Times New Roman" panose="02020603050405020304" pitchFamily="18" charset="0"/>
                <a:cs typeface="Times New Roman" panose="02020603050405020304" pitchFamily="18" charset="0"/>
              </a:rPr>
              <a:t>esa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manera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puedan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crecer</a:t>
            </a:r>
            <a:r>
              <a:rPr lang="en-US" sz="1600" dirty="0">
                <a:latin typeface="Times New Roman" panose="02020603050405020304" pitchFamily="18" charset="0"/>
                <a:cs typeface="Times New Roman" panose="02020603050405020304" pitchFamily="18" charset="0"/>
              </a:rPr>
              <a:t> a la </a:t>
            </a:r>
            <a:r>
              <a:rPr lang="en-US" sz="1600" dirty="0" err="1">
                <a:latin typeface="Times New Roman" panose="02020603050405020304" pitchFamily="18" charset="0"/>
                <a:cs typeface="Times New Roman" panose="02020603050405020304" pitchFamily="18" charset="0"/>
              </a:rPr>
              <a:t>vez</a:t>
            </a:r>
            <a:r>
              <a:rPr lang="en-US" sz="1600" dirty="0">
                <a:latin typeface="Times New Roman" panose="02020603050405020304" pitchFamily="18" charset="0"/>
                <a:cs typeface="Times New Roman" panose="02020603050405020304" pitchFamily="18" charset="0"/>
              </a:rPr>
              <a:t>. (Pino, </a:t>
            </a:r>
            <a:r>
              <a:rPr lang="en-US" sz="1600" dirty="0" err="1">
                <a:latin typeface="Times New Roman" panose="02020603050405020304" pitchFamily="18" charset="0"/>
                <a:cs typeface="Times New Roman" panose="02020603050405020304" pitchFamily="18" charset="0"/>
              </a:rPr>
              <a:t>Elvir</a:t>
            </a:r>
            <a:r>
              <a:rPr lang="en-US" sz="1600" dirty="0">
                <a:latin typeface="Times New Roman" panose="02020603050405020304" pitchFamily="18" charset="0"/>
                <a:cs typeface="Times New Roman" panose="02020603050405020304" pitchFamily="18" charset="0"/>
              </a:rPr>
              <a:t>, &amp; </a:t>
            </a:r>
            <a:r>
              <a:rPr lang="en-US" sz="1600" dirty="0" err="1">
                <a:latin typeface="Times New Roman" panose="02020603050405020304" pitchFamily="18" charset="0"/>
                <a:cs typeface="Times New Roman" panose="02020603050405020304" pitchFamily="18" charset="0"/>
              </a:rPr>
              <a:t>Noé</a:t>
            </a:r>
            <a:r>
              <a:rPr lang="en-US" sz="1600" dirty="0">
                <a:latin typeface="Times New Roman" panose="02020603050405020304" pitchFamily="18" charset="0"/>
                <a:cs typeface="Times New Roman" panose="02020603050405020304" pitchFamily="18" charset="0"/>
              </a:rPr>
              <a:t>, 2020)</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 </a:t>
            </a:r>
          </a:p>
          <a:p>
            <a:pPr>
              <a:lnSpc>
                <a:spcPct val="90000"/>
              </a:lnSpc>
              <a:spcAft>
                <a:spcPts val="600"/>
              </a:spcAft>
            </a:pPr>
            <a:r>
              <a:rPr lang="en-US" sz="1600" dirty="0">
                <a:latin typeface="Times New Roman" panose="02020603050405020304" pitchFamily="18" charset="0"/>
                <a:cs typeface="Times New Roman" panose="02020603050405020304" pitchFamily="18" charset="0"/>
              </a:rPr>
              <a:t>La </a:t>
            </a:r>
            <a:r>
              <a:rPr lang="en-US" sz="1600" dirty="0" err="1">
                <a:latin typeface="Times New Roman" panose="02020603050405020304" pitchFamily="18" charset="0"/>
                <a:cs typeface="Times New Roman" panose="02020603050405020304" pitchFamily="18" charset="0"/>
              </a:rPr>
              <a:t>recesión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económica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Estados</a:t>
            </a:r>
            <a:r>
              <a:rPr lang="en-US" sz="1600" dirty="0">
                <a:latin typeface="Times New Roman" panose="02020603050405020304" pitchFamily="18" charset="0"/>
                <a:cs typeface="Times New Roman" panose="02020603050405020304" pitchFamily="18" charset="0"/>
              </a:rPr>
              <a:t> Unidos </a:t>
            </a:r>
            <a:r>
              <a:rPr lang="en-US" sz="1600" dirty="0" err="1">
                <a:latin typeface="Times New Roman" panose="02020603050405020304" pitchFamily="18" charset="0"/>
                <a:cs typeface="Times New Roman" panose="02020603050405020304" pitchFamily="18" charset="0"/>
              </a:rPr>
              <a:t>tendrá</a:t>
            </a:r>
            <a:r>
              <a:rPr lang="en-US" sz="1600" dirty="0">
                <a:latin typeface="Times New Roman" panose="02020603050405020304" pitchFamily="18" charset="0"/>
                <a:cs typeface="Times New Roman" panose="02020603050405020304" pitchFamily="18" charset="0"/>
              </a:rPr>
              <a:t> un </a:t>
            </a:r>
            <a:r>
              <a:rPr lang="en-US" sz="1600" dirty="0" err="1">
                <a:latin typeface="Times New Roman" panose="02020603050405020304" pitchFamily="18" charset="0"/>
                <a:cs typeface="Times New Roman" panose="02020603050405020304" pitchFamily="18" charset="0"/>
              </a:rPr>
              <a:t>fuerte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impacto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la </a:t>
            </a:r>
            <a:r>
              <a:rPr lang="en-US" sz="1600" dirty="0" err="1">
                <a:latin typeface="Times New Roman" panose="02020603050405020304" pitchFamily="18" charset="0"/>
                <a:cs typeface="Times New Roman" panose="02020603050405020304" pitchFamily="18" charset="0"/>
              </a:rPr>
              <a:t>economía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hondureña</a:t>
            </a:r>
            <a:r>
              <a:rPr lang="en-US" sz="1600" dirty="0">
                <a:latin typeface="Times New Roman" panose="02020603050405020304" pitchFamily="18" charset="0"/>
                <a:cs typeface="Times New Roman" panose="02020603050405020304" pitchFamily="18" charset="0"/>
              </a:rPr>
              <a:t> por </a:t>
            </a:r>
            <a:r>
              <a:rPr lang="en-US" sz="1600" dirty="0" err="1">
                <a:latin typeface="Times New Roman" panose="02020603050405020304" pitchFamily="18" charset="0"/>
                <a:cs typeface="Times New Roman" panose="02020603050405020304" pitchFamily="18" charset="0"/>
              </a:rPr>
              <a:t>su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elevada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dependencia</a:t>
            </a:r>
            <a:r>
              <a:rPr lang="en-US" sz="1600" dirty="0">
                <a:latin typeface="Times New Roman" panose="02020603050405020304" pitchFamily="18" charset="0"/>
                <a:cs typeface="Times New Roman" panose="02020603050405020304" pitchFamily="18" charset="0"/>
              </a:rPr>
              <a:t> de la </a:t>
            </a:r>
            <a:r>
              <a:rPr lang="en-US" sz="1600" dirty="0" err="1">
                <a:latin typeface="Times New Roman" panose="02020603050405020304" pitchFamily="18" charset="0"/>
                <a:cs typeface="Times New Roman" panose="02020603050405020304" pitchFamily="18" charset="0"/>
              </a:rPr>
              <a:t>economía</a:t>
            </a:r>
            <a:r>
              <a:rPr lang="en-US" sz="1600" dirty="0">
                <a:latin typeface="Times New Roman" panose="02020603050405020304" pitchFamily="18" charset="0"/>
                <a:cs typeface="Times New Roman" panose="02020603050405020304" pitchFamily="18" charset="0"/>
              </a:rPr>
              <a:t> de ese </a:t>
            </a:r>
            <a:r>
              <a:rPr lang="en-US" sz="1600" dirty="0" err="1">
                <a:latin typeface="Times New Roman" panose="02020603050405020304" pitchFamily="18" charset="0"/>
                <a:cs typeface="Times New Roman" panose="02020603050405020304" pitchFamily="18" charset="0"/>
              </a:rPr>
              <a:t>país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manifestándose</a:t>
            </a:r>
            <a:r>
              <a:rPr lang="en-US" sz="1600" dirty="0">
                <a:latin typeface="Times New Roman" panose="02020603050405020304" pitchFamily="18" charset="0"/>
                <a:cs typeface="Times New Roman" panose="02020603050405020304" pitchFamily="18" charset="0"/>
              </a:rPr>
              <a:t> una </a:t>
            </a:r>
            <a:r>
              <a:rPr lang="en-US" sz="1600" dirty="0" err="1">
                <a:latin typeface="Times New Roman" panose="02020603050405020304" pitchFamily="18" charset="0"/>
                <a:cs typeface="Times New Roman" panose="02020603050405020304" pitchFamily="18" charset="0"/>
              </a:rPr>
              <a:t>caída</a:t>
            </a:r>
            <a:r>
              <a:rPr lang="en-US" sz="1600" dirty="0">
                <a:latin typeface="Times New Roman" panose="02020603050405020304" pitchFamily="18" charset="0"/>
                <a:cs typeface="Times New Roman" panose="02020603050405020304" pitchFamily="18" charset="0"/>
              </a:rPr>
              <a:t> de las </a:t>
            </a:r>
            <a:r>
              <a:rPr lang="en-US" sz="1600" dirty="0" err="1">
                <a:latin typeface="Times New Roman" panose="02020603050405020304" pitchFamily="18" charset="0"/>
                <a:cs typeface="Times New Roman" panose="02020603050405020304" pitchFamily="18" charset="0"/>
              </a:rPr>
              <a:t>exportaciones</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reducciones</a:t>
            </a:r>
            <a:r>
              <a:rPr lang="en-US" sz="1600" dirty="0">
                <a:latin typeface="Times New Roman" panose="02020603050405020304" pitchFamily="18" charset="0"/>
                <a:cs typeface="Times New Roman" panose="02020603050405020304" pitchFamily="18" charset="0"/>
              </a:rPr>
              <a:t> de las </a:t>
            </a:r>
            <a:r>
              <a:rPr lang="en-US" sz="1600" dirty="0" err="1">
                <a:latin typeface="Times New Roman" panose="02020603050405020304" pitchFamily="18" charset="0"/>
                <a:cs typeface="Times New Roman" panose="02020603050405020304" pitchFamily="18" charset="0"/>
              </a:rPr>
              <a:t>remesas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provenientes</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Estados</a:t>
            </a:r>
            <a:r>
              <a:rPr lang="en-US" sz="1600" dirty="0">
                <a:latin typeface="Times New Roman" panose="02020603050405020304" pitchFamily="18" charset="0"/>
                <a:cs typeface="Times New Roman" panose="02020603050405020304" pitchFamily="18" charset="0"/>
              </a:rPr>
              <a:t> Unidos y, </a:t>
            </a:r>
            <a:r>
              <a:rPr lang="en-US" sz="1600" dirty="0" err="1">
                <a:latin typeface="Times New Roman" panose="02020603050405020304" pitchFamily="18" charset="0"/>
                <a:cs typeface="Times New Roman" panose="02020603050405020304" pitchFamily="18" charset="0"/>
              </a:rPr>
              <a:t>finalmente</a:t>
            </a:r>
            <a:r>
              <a:rPr lang="en-US" sz="1600" dirty="0">
                <a:latin typeface="Times New Roman" panose="02020603050405020304" pitchFamily="18" charset="0"/>
                <a:cs typeface="Times New Roman" panose="02020603050405020304" pitchFamily="18" charset="0"/>
              </a:rPr>
              <a:t>, una </a:t>
            </a:r>
            <a:r>
              <a:rPr lang="en-US" sz="1600" dirty="0" err="1">
                <a:latin typeface="Times New Roman" panose="02020603050405020304" pitchFamily="18" charset="0"/>
                <a:cs typeface="Times New Roman" panose="02020603050405020304" pitchFamily="18" charset="0"/>
              </a:rPr>
              <a:t>caída</a:t>
            </a:r>
            <a:r>
              <a:rPr lang="en-US" sz="1600" dirty="0">
                <a:latin typeface="Times New Roman" panose="02020603050405020304" pitchFamily="18" charset="0"/>
                <a:cs typeface="Times New Roman" panose="02020603050405020304" pitchFamily="18" charset="0"/>
              </a:rPr>
              <a:t> del sector </a:t>
            </a:r>
            <a:r>
              <a:rPr lang="en-US" sz="1600" dirty="0" err="1">
                <a:latin typeface="Times New Roman" panose="02020603050405020304" pitchFamily="18" charset="0"/>
                <a:cs typeface="Times New Roman" panose="02020603050405020304" pitchFamily="18" charset="0"/>
              </a:rPr>
              <a:t>servicio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incluido</a:t>
            </a:r>
            <a:r>
              <a:rPr lang="en-US" sz="1600" dirty="0">
                <a:latin typeface="Times New Roman" panose="02020603050405020304" pitchFamily="18" charset="0"/>
                <a:cs typeface="Times New Roman" panose="02020603050405020304" pitchFamily="18" charset="0"/>
              </a:rPr>
              <a:t> turismo. La </a:t>
            </a:r>
            <a:r>
              <a:rPr lang="en-US" sz="1600" dirty="0" err="1">
                <a:latin typeface="Times New Roman" panose="02020603050405020304" pitchFamily="18" charset="0"/>
                <a:cs typeface="Times New Roman" panose="02020603050405020304" pitchFamily="18" charset="0"/>
              </a:rPr>
              <a:t>caída</a:t>
            </a:r>
            <a:r>
              <a:rPr lang="en-US" sz="1600" dirty="0">
                <a:latin typeface="Times New Roman" panose="02020603050405020304" pitchFamily="18" charset="0"/>
                <a:cs typeface="Times New Roman" panose="02020603050405020304" pitchFamily="18" charset="0"/>
              </a:rPr>
              <a:t> del PIB </a:t>
            </a:r>
            <a:r>
              <a:rPr lang="en-US" sz="1600" dirty="0" err="1">
                <a:latin typeface="Times New Roman" panose="02020603050405020304" pitchFamily="18" charset="0"/>
                <a:cs typeface="Times New Roman" panose="02020603050405020304" pitchFamily="18" charset="0"/>
              </a:rPr>
              <a:t>implica</a:t>
            </a:r>
            <a:r>
              <a:rPr lang="en-US" sz="1600" dirty="0">
                <a:latin typeface="Times New Roman" panose="02020603050405020304" pitchFamily="18" charset="0"/>
                <a:cs typeface="Times New Roman" panose="02020603050405020304" pitchFamily="18" charset="0"/>
              </a:rPr>
              <a:t> una </a:t>
            </a:r>
            <a:r>
              <a:rPr lang="en-US" sz="1600" dirty="0" err="1">
                <a:latin typeface="Times New Roman" panose="02020603050405020304" pitchFamily="18" charset="0"/>
                <a:cs typeface="Times New Roman" panose="02020603050405020304" pitchFamily="18" charset="0"/>
              </a:rPr>
              <a:t>reducción</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ingresos</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empleo</a:t>
            </a:r>
            <a:r>
              <a:rPr lang="en-US" sz="1600" dirty="0">
                <a:latin typeface="Times New Roman" panose="02020603050405020304" pitchFamily="18" charset="0"/>
                <a:cs typeface="Times New Roman" panose="02020603050405020304" pitchFamily="18" charset="0"/>
              </a:rPr>
              <a:t>, tanto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el sector formal de la </a:t>
            </a:r>
            <a:r>
              <a:rPr lang="en-US" sz="1600" dirty="0" err="1">
                <a:latin typeface="Times New Roman" panose="02020603050405020304" pitchFamily="18" charset="0"/>
                <a:cs typeface="Times New Roman" panose="02020603050405020304" pitchFamily="18" charset="0"/>
              </a:rPr>
              <a:t>economía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como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el sector informal. Se </a:t>
            </a:r>
            <a:r>
              <a:rPr lang="en-US" sz="1600" dirty="0" err="1">
                <a:latin typeface="Times New Roman" panose="02020603050405020304" pitchFamily="18" charset="0"/>
                <a:cs typeface="Times New Roman" panose="02020603050405020304" pitchFamily="18" charset="0"/>
              </a:rPr>
              <a:t>estima</a:t>
            </a:r>
            <a:r>
              <a:rPr lang="en-US" sz="1600" dirty="0">
                <a:latin typeface="Times New Roman" panose="02020603050405020304" pitchFamily="18" charset="0"/>
                <a:cs typeface="Times New Roman" panose="02020603050405020304" pitchFamily="18" charset="0"/>
              </a:rPr>
              <a:t> que </a:t>
            </a:r>
            <a:r>
              <a:rPr lang="en-US" sz="1600" dirty="0" err="1">
                <a:latin typeface="Times New Roman" panose="02020603050405020304" pitchFamily="18" charset="0"/>
                <a:cs typeface="Times New Roman" panose="02020603050405020304" pitchFamily="18" charset="0"/>
              </a:rPr>
              <a:t>tenga</a:t>
            </a:r>
            <a:r>
              <a:rPr lang="en-US" sz="1600" dirty="0">
                <a:latin typeface="Times New Roman" panose="02020603050405020304" pitchFamily="18" charset="0"/>
                <a:cs typeface="Times New Roman" panose="02020603050405020304" pitchFamily="18" charset="0"/>
              </a:rPr>
              <a:t> un mayor </a:t>
            </a:r>
            <a:r>
              <a:rPr lang="en-US" sz="1600" dirty="0" err="1">
                <a:latin typeface="Times New Roman" panose="02020603050405020304" pitchFamily="18" charset="0"/>
                <a:cs typeface="Times New Roman" panose="02020603050405020304" pitchFamily="18" charset="0"/>
              </a:rPr>
              <a:t>impacto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negativo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las </a:t>
            </a:r>
            <a:r>
              <a:rPr lang="en-US" sz="1600" dirty="0" err="1">
                <a:latin typeface="Times New Roman" panose="02020603050405020304" pitchFamily="18" charset="0"/>
                <a:cs typeface="Times New Roman" panose="02020603050405020304" pitchFamily="18" charset="0"/>
              </a:rPr>
              <a:t>microempresas</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las MIPYMES, sin </a:t>
            </a:r>
            <a:r>
              <a:rPr lang="en-US" sz="1600" dirty="0" err="1">
                <a:latin typeface="Times New Roman" panose="02020603050405020304" pitchFamily="18" charset="0"/>
                <a:cs typeface="Times New Roman" panose="02020603050405020304" pitchFamily="18" charset="0"/>
              </a:rPr>
              <a:t>producción</a:t>
            </a:r>
            <a:r>
              <a:rPr lang="en-US" sz="1600" dirty="0">
                <a:latin typeface="Times New Roman" panose="02020603050405020304" pitchFamily="18" charset="0"/>
                <a:cs typeface="Times New Roman" panose="02020603050405020304" pitchFamily="18" charset="0"/>
              </a:rPr>
              <a:t> y sin </a:t>
            </a:r>
            <a:r>
              <a:rPr lang="en-US" sz="1600" dirty="0" err="1">
                <a:latin typeface="Times New Roman" panose="02020603050405020304" pitchFamily="18" charset="0"/>
                <a:cs typeface="Times New Roman" panose="02020603050405020304" pitchFamily="18" charset="0"/>
              </a:rPr>
              <a:t>demanda</a:t>
            </a:r>
            <a:r>
              <a:rPr lang="en-US" sz="1600" dirty="0">
                <a:latin typeface="Times New Roman" panose="02020603050405020304" pitchFamily="18" charset="0"/>
                <a:cs typeface="Times New Roman" panose="02020603050405020304" pitchFamily="18" charset="0"/>
              </a:rPr>
              <a:t>, y que </a:t>
            </a:r>
            <a:r>
              <a:rPr lang="en-US" sz="1600" dirty="0" err="1">
                <a:latin typeface="Times New Roman" panose="02020603050405020304" pitchFamily="18" charset="0"/>
                <a:cs typeface="Times New Roman" panose="02020603050405020304" pitchFamily="18" charset="0"/>
              </a:rPr>
              <a:t>afectará</a:t>
            </a:r>
            <a:r>
              <a:rPr lang="en-US" sz="1600" dirty="0">
                <a:latin typeface="Times New Roman" panose="02020603050405020304" pitchFamily="18" charset="0"/>
                <a:cs typeface="Times New Roman" panose="02020603050405020304" pitchFamily="18" charset="0"/>
              </a:rPr>
              <a:t> a </a:t>
            </a:r>
            <a:r>
              <a:rPr lang="en-US" sz="1600" dirty="0" err="1">
                <a:latin typeface="Times New Roman" panose="02020603050405020304" pitchFamily="18" charset="0"/>
                <a:cs typeface="Times New Roman" panose="02020603050405020304" pitchFamily="18" charset="0"/>
              </a:rPr>
              <a:t>más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mujeres</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jóvenes</a:t>
            </a:r>
            <a:r>
              <a:rPr lang="en-US" sz="1600" dirty="0">
                <a:latin typeface="Times New Roman" panose="02020603050405020304" pitchFamily="18" charset="0"/>
                <a:cs typeface="Times New Roman" panose="02020603050405020304" pitchFamily="18" charset="0"/>
              </a:rPr>
              <a:t> que </a:t>
            </a:r>
            <a:r>
              <a:rPr lang="en-US" sz="1600" dirty="0" err="1">
                <a:latin typeface="Times New Roman" panose="02020603050405020304" pitchFamily="18" charset="0"/>
                <a:cs typeface="Times New Roman" panose="02020603050405020304" pitchFamily="18" charset="0"/>
              </a:rPr>
              <a:t>laboran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el sector informal (ESTRATEGIA DE FOMENTO AL EMPRENDIMIENTODE HONDURAS, 2016)</a:t>
            </a:r>
          </a:p>
          <a:p>
            <a:pPr>
              <a:lnSpc>
                <a:spcPct val="90000"/>
              </a:lnSpc>
              <a:spcAft>
                <a:spcPts val="600"/>
              </a:spcAft>
            </a:pPr>
            <a:r>
              <a:rPr lang="en-US" sz="1600" dirty="0" err="1">
                <a:latin typeface="Times New Roman" panose="02020603050405020304" pitchFamily="18" charset="0"/>
                <a:cs typeface="Times New Roman" panose="02020603050405020304" pitchFamily="18" charset="0"/>
              </a:rPr>
              <a:t>Estrategia</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Fomento</a:t>
            </a:r>
            <a:r>
              <a:rPr lang="en-US" sz="1600" dirty="0">
                <a:latin typeface="Times New Roman" panose="02020603050405020304" pitchFamily="18" charset="0"/>
                <a:cs typeface="Times New Roman" panose="02020603050405020304" pitchFamily="18" charset="0"/>
              </a:rPr>
              <a:t> al </a:t>
            </a:r>
            <a:r>
              <a:rPr lang="en-US" sz="1600" dirty="0" err="1">
                <a:latin typeface="Times New Roman" panose="02020603050405020304" pitchFamily="18" charset="0"/>
                <a:cs typeface="Times New Roman" panose="02020603050405020304" pitchFamily="18" charset="0"/>
              </a:rPr>
              <a:t>emprendimiento</a:t>
            </a:r>
            <a:r>
              <a:rPr lang="en-US" sz="1600" dirty="0">
                <a:latin typeface="Times New Roman" panose="02020603050405020304" pitchFamily="18" charset="0"/>
                <a:cs typeface="Times New Roman" panose="02020603050405020304" pitchFamily="18" charset="0"/>
              </a:rPr>
              <a:t>. Tiene </a:t>
            </a:r>
            <a:r>
              <a:rPr lang="en-US" sz="1600" dirty="0" err="1">
                <a:latin typeface="Times New Roman" panose="02020603050405020304" pitchFamily="18" charset="0"/>
                <a:cs typeface="Times New Roman" panose="02020603050405020304" pitchFamily="18" charset="0"/>
              </a:rPr>
              <a:t>como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propósito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fomentar</a:t>
            </a:r>
            <a:r>
              <a:rPr lang="en-US" sz="1600" dirty="0">
                <a:latin typeface="Times New Roman" panose="02020603050405020304" pitchFamily="18" charset="0"/>
                <a:cs typeface="Times New Roman" panose="02020603050405020304" pitchFamily="18" charset="0"/>
              </a:rPr>
              <a:t> una </a:t>
            </a:r>
            <a:r>
              <a:rPr lang="en-US" sz="1600" dirty="0" err="1">
                <a:latin typeface="Times New Roman" panose="02020603050405020304" pitchFamily="18" charset="0"/>
                <a:cs typeface="Times New Roman" panose="02020603050405020304" pitchFamily="18" charset="0"/>
              </a:rPr>
              <a:t>cultura</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emprendedora</a:t>
            </a:r>
            <a:r>
              <a:rPr lang="en-US" sz="1600" dirty="0">
                <a:latin typeface="Times New Roman" panose="02020603050405020304" pitchFamily="18" charset="0"/>
                <a:cs typeface="Times New Roman" panose="02020603050405020304" pitchFamily="18" charset="0"/>
              </a:rPr>
              <a:t> y nuevo </a:t>
            </a:r>
            <a:r>
              <a:rPr lang="en-US" sz="1600" dirty="0" err="1">
                <a:latin typeface="Times New Roman" panose="02020603050405020304" pitchFamily="18" charset="0"/>
                <a:cs typeface="Times New Roman" panose="02020603050405020304" pitchFamily="18" charset="0"/>
              </a:rPr>
              <a:t>espíritu</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innovación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mediante</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procesos</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formación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desarrollo</a:t>
            </a:r>
            <a:r>
              <a:rPr lang="en-US" sz="1600" dirty="0">
                <a:latin typeface="Times New Roman" panose="02020603050405020304" pitchFamily="18" charset="0"/>
                <a:cs typeface="Times New Roman" panose="02020603050405020304" pitchFamily="18" charset="0"/>
              </a:rPr>
              <a:t> e </a:t>
            </a:r>
            <a:r>
              <a:rPr lang="en-US" sz="1600" dirty="0" err="1">
                <a:latin typeface="Times New Roman" panose="02020603050405020304" pitchFamily="18" charset="0"/>
                <a:cs typeface="Times New Roman" panose="02020603050405020304" pitchFamily="18" charset="0"/>
              </a:rPr>
              <a:t>inclusión</a:t>
            </a:r>
            <a:r>
              <a:rPr lang="en-US" sz="1600" dirty="0">
                <a:latin typeface="Times New Roman" panose="02020603050405020304" pitchFamily="18" charset="0"/>
                <a:cs typeface="Times New Roman" panose="02020603050405020304" pitchFamily="18" charset="0"/>
              </a:rPr>
              <a:t> social. </a:t>
            </a:r>
            <a:r>
              <a:rPr lang="en-US" sz="1600" dirty="0" err="1">
                <a:latin typeface="Times New Roman" panose="02020603050405020304" pitchFamily="18" charset="0"/>
                <a:cs typeface="Times New Roman" panose="02020603050405020304" pitchFamily="18" charset="0"/>
              </a:rPr>
              <a:t>Nuestro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queridísimo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expresidente</a:t>
            </a:r>
            <a:r>
              <a:rPr lang="en-US" sz="1600" dirty="0">
                <a:latin typeface="Times New Roman" panose="02020603050405020304" pitchFamily="18" charset="0"/>
                <a:cs typeface="Times New Roman" panose="02020603050405020304" pitchFamily="18" charset="0"/>
              </a:rPr>
              <a:t> Juan Orlando Hernández ha </a:t>
            </a:r>
            <a:r>
              <a:rPr lang="en-US" sz="1600" dirty="0" err="1">
                <a:latin typeface="Times New Roman" panose="02020603050405020304" pitchFamily="18" charset="0"/>
                <a:cs typeface="Times New Roman" panose="02020603050405020304" pitchFamily="18" charset="0"/>
              </a:rPr>
              <a:t>definido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como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prioridad</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su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Gobierno</a:t>
            </a:r>
            <a:r>
              <a:rPr lang="en-US" sz="1600" dirty="0">
                <a:latin typeface="Times New Roman" panose="02020603050405020304" pitchFamily="18" charset="0"/>
                <a:cs typeface="Times New Roman" panose="02020603050405020304" pitchFamily="18" charset="0"/>
              </a:rPr>
              <a:t> la </a:t>
            </a:r>
            <a:r>
              <a:rPr lang="en-US" sz="1600" dirty="0" err="1">
                <a:latin typeface="Times New Roman" panose="02020603050405020304" pitchFamily="18" charset="0"/>
                <a:cs typeface="Times New Roman" panose="02020603050405020304" pitchFamily="18" charset="0"/>
              </a:rPr>
              <a:t>conducción</a:t>
            </a:r>
            <a:r>
              <a:rPr lang="en-US" sz="1600" dirty="0">
                <a:latin typeface="Times New Roman" panose="02020603050405020304" pitchFamily="18" charset="0"/>
                <a:cs typeface="Times New Roman" panose="02020603050405020304" pitchFamily="18" charset="0"/>
              </a:rPr>
              <a:t> del </a:t>
            </a:r>
            <a:r>
              <a:rPr lang="en-US" sz="1600" dirty="0" err="1">
                <a:latin typeface="Times New Roman" panose="02020603050405020304" pitchFamily="18" charset="0"/>
                <a:cs typeface="Times New Roman" panose="02020603050405020304" pitchFamily="18" charset="0"/>
              </a:rPr>
              <a:t>país</a:t>
            </a:r>
            <a:r>
              <a:rPr lang="en-US" sz="1600" dirty="0">
                <a:latin typeface="Times New Roman" panose="02020603050405020304" pitchFamily="18" charset="0"/>
                <a:cs typeface="Times New Roman" panose="02020603050405020304" pitchFamily="18" charset="0"/>
              </a:rPr>
              <a:t> por la </a:t>
            </a:r>
            <a:r>
              <a:rPr lang="en-US" sz="1600" dirty="0" err="1">
                <a:latin typeface="Times New Roman" panose="02020603050405020304" pitchFamily="18" charset="0"/>
                <a:cs typeface="Times New Roman" panose="02020603050405020304" pitchFamily="18" charset="0"/>
              </a:rPr>
              <a:t>ruta</a:t>
            </a:r>
            <a:r>
              <a:rPr lang="en-US" sz="1600" dirty="0">
                <a:latin typeface="Times New Roman" panose="02020603050405020304" pitchFamily="18" charset="0"/>
                <a:cs typeface="Times New Roman" panose="02020603050405020304" pitchFamily="18" charset="0"/>
              </a:rPr>
              <a:t> del </a:t>
            </a:r>
            <a:r>
              <a:rPr lang="en-US" sz="1600" dirty="0" err="1">
                <a:latin typeface="Times New Roman" panose="02020603050405020304" pitchFamily="18" charset="0"/>
                <a:cs typeface="Times New Roman" panose="02020603050405020304" pitchFamily="18" charset="0"/>
              </a:rPr>
              <a:t>desarrollo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económico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administrado</a:t>
            </a:r>
            <a:r>
              <a:rPr lang="en-US" sz="1600" dirty="0">
                <a:latin typeface="Times New Roman" panose="02020603050405020304" pitchFamily="18" charset="0"/>
                <a:cs typeface="Times New Roman" panose="02020603050405020304" pitchFamily="18" charset="0"/>
              </a:rPr>
              <a:t> por un </a:t>
            </a:r>
            <a:r>
              <a:rPr lang="en-US" sz="1600" dirty="0" err="1">
                <a:latin typeface="Times New Roman" panose="02020603050405020304" pitchFamily="18" charset="0"/>
                <a:cs typeface="Times New Roman" panose="02020603050405020304" pitchFamily="18" charset="0"/>
              </a:rPr>
              <a:t>Gobierno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basado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resultados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Eliminando</a:t>
            </a:r>
            <a:r>
              <a:rPr lang="en-US" sz="1600" dirty="0">
                <a:latin typeface="Times New Roman" panose="02020603050405020304" pitchFamily="18" charset="0"/>
                <a:cs typeface="Times New Roman" panose="02020603050405020304" pitchFamily="18" charset="0"/>
              </a:rPr>
              <a:t> las barreras. Que </a:t>
            </a:r>
            <a:r>
              <a:rPr lang="en-US" sz="1600" dirty="0" err="1">
                <a:latin typeface="Times New Roman" panose="02020603050405020304" pitchFamily="18" charset="0"/>
                <a:cs typeface="Times New Roman" panose="02020603050405020304" pitchFamily="18" charset="0"/>
              </a:rPr>
              <a:t>impiden</a:t>
            </a:r>
            <a:r>
              <a:rPr lang="en-US" sz="1600" dirty="0">
                <a:latin typeface="Times New Roman" panose="02020603050405020304" pitchFamily="18" charset="0"/>
                <a:cs typeface="Times New Roman" panose="02020603050405020304" pitchFamily="18" charset="0"/>
              </a:rPr>
              <a:t> el </a:t>
            </a:r>
            <a:r>
              <a:rPr lang="en-US" sz="1600" dirty="0" err="1">
                <a:latin typeface="Times New Roman" panose="02020603050405020304" pitchFamily="18" charset="0"/>
                <a:cs typeface="Times New Roman" panose="02020603050405020304" pitchFamily="18" charset="0"/>
              </a:rPr>
              <a:t>desarrollo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exitoso</a:t>
            </a:r>
            <a:r>
              <a:rPr lang="en-US" sz="1600" dirty="0">
                <a:latin typeface="Times New Roman" panose="02020603050405020304" pitchFamily="18" charset="0"/>
                <a:cs typeface="Times New Roman" panose="02020603050405020304" pitchFamily="18" charset="0"/>
              </a:rPr>
              <a:t> de los </a:t>
            </a:r>
            <a:r>
              <a:rPr lang="en-US" sz="1600" dirty="0" err="1">
                <a:latin typeface="Times New Roman" panose="02020603050405020304" pitchFamily="18" charset="0"/>
                <a:cs typeface="Times New Roman" panose="02020603050405020304" pitchFamily="18" charset="0"/>
              </a:rPr>
              <a:t>emprendedores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facilitando</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su</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gestión</a:t>
            </a:r>
            <a:r>
              <a:rPr lang="en-US" sz="1600" dirty="0">
                <a:latin typeface="Times New Roman" panose="02020603050405020304" pitchFamily="18" charset="0"/>
                <a:cs typeface="Times New Roman" panose="02020603050405020304" pitchFamily="18" charset="0"/>
              </a:rPr>
              <a:t> y </a:t>
            </a:r>
            <a:r>
              <a:rPr lang="en-US" sz="1600" dirty="0" err="1">
                <a:latin typeface="Times New Roman" panose="02020603050405020304" pitchFamily="18" charset="0"/>
                <a:cs typeface="Times New Roman" panose="02020603050405020304" pitchFamily="18" charset="0"/>
              </a:rPr>
              <a:t>creando</a:t>
            </a:r>
            <a:r>
              <a:rPr lang="en-US" sz="1600" dirty="0">
                <a:latin typeface="Times New Roman" panose="02020603050405020304" pitchFamily="18" charset="0"/>
                <a:cs typeface="Times New Roman" panose="02020603050405020304" pitchFamily="18" charset="0"/>
              </a:rPr>
              <a:t> una base de </a:t>
            </a:r>
            <a:r>
              <a:rPr lang="en-US" sz="1600" dirty="0" err="1">
                <a:latin typeface="Times New Roman" panose="02020603050405020304" pitchFamily="18" charset="0"/>
                <a:cs typeface="Times New Roman" panose="02020603050405020304" pitchFamily="18" charset="0"/>
              </a:rPr>
              <a:t>valores</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fundamentales</a:t>
            </a:r>
            <a:r>
              <a:rPr lang="en-US" sz="1600" dirty="0">
                <a:latin typeface="Times New Roman" panose="02020603050405020304" pitchFamily="18" charset="0"/>
                <a:cs typeface="Times New Roman" panose="02020603050405020304" pitchFamily="18" charset="0"/>
              </a:rPr>
              <a:t> que </a:t>
            </a:r>
            <a:r>
              <a:rPr lang="en-US" sz="1600" dirty="0" err="1">
                <a:latin typeface="Times New Roman" panose="02020603050405020304" pitchFamily="18" charset="0"/>
                <a:cs typeface="Times New Roman" panose="02020603050405020304" pitchFamily="18" charset="0"/>
              </a:rPr>
              <a:t>generen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confianza</a:t>
            </a:r>
            <a:r>
              <a:rPr lang="en-US" sz="1600" dirty="0">
                <a:latin typeface="Times New Roman" panose="02020603050405020304" pitchFamily="18" charset="0"/>
                <a:cs typeface="Times New Roman" panose="02020603050405020304" pitchFamily="18" charset="0"/>
              </a:rPr>
              <a:t> para la </a:t>
            </a:r>
            <a:r>
              <a:rPr lang="en-US" sz="1600" dirty="0" err="1">
                <a:latin typeface="Times New Roman" panose="02020603050405020304" pitchFamily="18" charset="0"/>
                <a:cs typeface="Times New Roman" panose="02020603050405020304" pitchFamily="18" charset="0"/>
              </a:rPr>
              <a:t>inversión</a:t>
            </a:r>
            <a:r>
              <a:rPr lang="en-US" sz="1600" dirty="0">
                <a:latin typeface="Times New Roman" panose="02020603050405020304" pitchFamily="18" charset="0"/>
                <a:cs typeface="Times New Roman" panose="02020603050405020304" pitchFamily="18" charset="0"/>
              </a:rPr>
              <a:t> y la </a:t>
            </a:r>
            <a:r>
              <a:rPr lang="en-US" sz="1600" dirty="0" err="1">
                <a:latin typeface="Times New Roman" panose="02020603050405020304" pitchFamily="18" charset="0"/>
                <a:cs typeface="Times New Roman" panose="02020603050405020304" pitchFamily="18" charset="0"/>
              </a:rPr>
              <a:t>generación</a:t>
            </a:r>
            <a:r>
              <a:rPr lang="en-US" sz="1600" dirty="0">
                <a:latin typeface="Times New Roman" panose="02020603050405020304" pitchFamily="18" charset="0"/>
                <a:cs typeface="Times New Roman" panose="02020603050405020304" pitchFamily="18" charset="0"/>
              </a:rPr>
              <a:t> de </a:t>
            </a:r>
            <a:r>
              <a:rPr lang="en-US" sz="1600" dirty="0" err="1">
                <a:latin typeface="Times New Roman" panose="02020603050405020304" pitchFamily="18" charset="0"/>
                <a:cs typeface="Times New Roman" panose="02020603050405020304" pitchFamily="18" charset="0"/>
              </a:rPr>
              <a:t>empleo</a:t>
            </a:r>
            <a:r>
              <a:rPr lang="en-US" sz="1600" dirty="0">
                <a:latin typeface="Times New Roman" panose="02020603050405020304" pitchFamily="18" charset="0"/>
                <a:cs typeface="Times New Roman" panose="02020603050405020304" pitchFamily="18" charset="0"/>
              </a:rPr>
              <a:t>. (ESTRATEGIA DE FOMENTO AL EMPRENDIMIENTODE HONDURAS, 2016)</a:t>
            </a:r>
          </a:p>
        </p:txBody>
      </p:sp>
      <p:sp>
        <p:nvSpPr>
          <p:cNvPr id="30" name="Text Box 4">
            <a:extLst>
              <a:ext uri="{FF2B5EF4-FFF2-40B4-BE49-F238E27FC236}">
                <a16:creationId xmlns:a16="http://schemas.microsoft.com/office/drawing/2014/main" id="{A84F2189-B24D-3F4A-B95E-8BE4E9557386}"/>
              </a:ext>
            </a:extLst>
          </p:cNvPr>
          <p:cNvSpPr txBox="1">
            <a:spLocks noChangeArrowheads="1"/>
          </p:cNvSpPr>
          <p:nvPr/>
        </p:nvSpPr>
        <p:spPr bwMode="auto">
          <a:xfrm>
            <a:off x="10753849" y="6257250"/>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1" name="Google Shape;1410;p103">
            <a:extLst>
              <a:ext uri="{FF2B5EF4-FFF2-40B4-BE49-F238E27FC236}">
                <a16:creationId xmlns:a16="http://schemas.microsoft.com/office/drawing/2014/main" id="{CFA68660-1BC2-5044-ABB2-52C0477BFD08}"/>
              </a:ext>
            </a:extLst>
          </p:cNvPr>
          <p:cNvGrpSpPr/>
          <p:nvPr/>
        </p:nvGrpSpPr>
        <p:grpSpPr>
          <a:xfrm>
            <a:off x="10427971" y="4542142"/>
            <a:ext cx="1605280" cy="1657985"/>
            <a:chOff x="1836927" y="0"/>
            <a:chExt cx="2767450" cy="2766400"/>
          </a:xfrm>
        </p:grpSpPr>
        <p:cxnSp>
          <p:nvCxnSpPr>
            <p:cNvPr id="32" name="Google Shape;1411;p103">
              <a:extLst>
                <a:ext uri="{FF2B5EF4-FFF2-40B4-BE49-F238E27FC236}">
                  <a16:creationId xmlns:a16="http://schemas.microsoft.com/office/drawing/2014/main" id="{4596E0BD-94FD-6B48-AC53-BE79E19B80E5}"/>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3" name="Google Shape;1412;p103">
              <a:extLst>
                <a:ext uri="{FF2B5EF4-FFF2-40B4-BE49-F238E27FC236}">
                  <a16:creationId xmlns:a16="http://schemas.microsoft.com/office/drawing/2014/main" id="{121D60B1-0611-F549-AF49-9C3A49846826}"/>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4" name="Google Shape;1413;p103">
              <a:extLst>
                <a:ext uri="{FF2B5EF4-FFF2-40B4-BE49-F238E27FC236}">
                  <a16:creationId xmlns:a16="http://schemas.microsoft.com/office/drawing/2014/main" id="{0150A99C-A47E-044A-A950-A9FDD21CF376}"/>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1414;p103">
              <a:extLst>
                <a:ext uri="{FF2B5EF4-FFF2-40B4-BE49-F238E27FC236}">
                  <a16:creationId xmlns:a16="http://schemas.microsoft.com/office/drawing/2014/main" id="{B2630D99-A194-5D46-8E7A-85A19D431AFD}"/>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36" name="Imagen 134" descr="Un par de personas sentadas en una mesa de madera&#10;&#10;Descripción generada automáticamente con confianza media">
            <a:extLst>
              <a:ext uri="{FF2B5EF4-FFF2-40B4-BE49-F238E27FC236}">
                <a16:creationId xmlns:a16="http://schemas.microsoft.com/office/drawing/2014/main" id="{2712ACA6-8C4F-3144-9E8E-3FF250904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10579578" y="4687640"/>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37" name="Text Box 27">
            <a:extLst>
              <a:ext uri="{FF2B5EF4-FFF2-40B4-BE49-F238E27FC236}">
                <a16:creationId xmlns:a16="http://schemas.microsoft.com/office/drawing/2014/main" id="{926E817C-FFDE-5F43-8D47-990140B80076}"/>
              </a:ext>
            </a:extLst>
          </p:cNvPr>
          <p:cNvSpPr txBox="1">
            <a:spLocks noChangeArrowheads="1"/>
          </p:cNvSpPr>
          <p:nvPr/>
        </p:nvSpPr>
        <p:spPr bwMode="auto">
          <a:xfrm>
            <a:off x="10304717" y="6169248"/>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30002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10" name="Freeform: Shape 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1" name="Freeform: Shape 10">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3" name="Freeform: Shape 12">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BA5AEF-0919-5E43-AC86-15A9D9C1EFB8}"/>
              </a:ext>
            </a:extLst>
          </p:cNvPr>
          <p:cNvSpPr>
            <a:spLocks noGrp="1"/>
          </p:cNvSpPr>
          <p:nvPr>
            <p:ph type="title"/>
          </p:nvPr>
        </p:nvSpPr>
        <p:spPr>
          <a:xfrm>
            <a:off x="2242409" y="895483"/>
            <a:ext cx="5786232" cy="3011190"/>
          </a:xfrm>
        </p:spPr>
        <p:txBody>
          <a:bodyPr vert="horz" lIns="91440" tIns="45720" rIns="91440" bIns="45720" rtlCol="0" anchor="b">
            <a:normAutofit/>
          </a:bodyPr>
          <a:lstStyle/>
          <a:p>
            <a:pPr algn="ctr"/>
            <a:r>
              <a:rPr lang="en-US" sz="1400" kern="1200" dirty="0">
                <a:solidFill>
                  <a:schemeClr val="bg1"/>
                </a:solidFill>
                <a:latin typeface="+mj-lt"/>
                <a:ea typeface="+mj-ea"/>
                <a:cs typeface="+mj-cs"/>
              </a:rPr>
              <a:t>5.3 </a:t>
            </a:r>
            <a:r>
              <a:rPr lang="en-US" sz="1400" kern="1200" dirty="0" err="1">
                <a:solidFill>
                  <a:schemeClr val="bg1"/>
                </a:solidFill>
                <a:latin typeface="+mj-lt"/>
                <a:ea typeface="+mj-ea"/>
                <a:cs typeface="+mj-cs"/>
              </a:rPr>
              <a:t>Limitaciones</a:t>
            </a:r>
            <a:r>
              <a:rPr lang="en-US" sz="1400" kern="1200" dirty="0">
                <a:solidFill>
                  <a:schemeClr val="bg1"/>
                </a:solidFill>
                <a:latin typeface="+mj-lt"/>
                <a:ea typeface="+mj-ea"/>
                <a:cs typeface="+mj-cs"/>
              </a:rPr>
              <a:t> de la </a:t>
            </a:r>
            <a:r>
              <a:rPr lang="en-US" sz="1400" kern="1200" dirty="0" err="1">
                <a:solidFill>
                  <a:schemeClr val="bg1"/>
                </a:solidFill>
                <a:latin typeface="+mj-lt"/>
                <a:ea typeface="+mj-ea"/>
                <a:cs typeface="+mj-cs"/>
              </a:rPr>
              <a:t>Investigación</a:t>
            </a:r>
            <a:br>
              <a:rPr lang="en-US" sz="1400" kern="1200" dirty="0">
                <a:solidFill>
                  <a:schemeClr val="bg1"/>
                </a:solidFill>
                <a:latin typeface="+mj-lt"/>
                <a:ea typeface="+mj-ea"/>
                <a:cs typeface="+mj-cs"/>
              </a:rPr>
            </a:br>
            <a:br>
              <a:rPr lang="en-US" sz="1400" kern="1200" dirty="0">
                <a:solidFill>
                  <a:schemeClr val="bg1"/>
                </a:solidFill>
                <a:latin typeface="+mj-lt"/>
                <a:ea typeface="+mj-ea"/>
                <a:cs typeface="+mj-cs"/>
              </a:rPr>
            </a:br>
            <a:r>
              <a:rPr lang="en-US" sz="1400" kern="1200" dirty="0" err="1">
                <a:solidFill>
                  <a:schemeClr val="bg1"/>
                </a:solidFill>
                <a:latin typeface="+mj-lt"/>
                <a:ea typeface="+mj-ea"/>
                <a:cs typeface="+mj-cs"/>
              </a:rPr>
              <a:t>Algunas</a:t>
            </a:r>
            <a:r>
              <a:rPr lang="en-US" sz="1400" kern="1200" dirty="0">
                <a:solidFill>
                  <a:schemeClr val="bg1"/>
                </a:solidFill>
                <a:latin typeface="+mj-lt"/>
                <a:ea typeface="+mj-ea"/>
                <a:cs typeface="+mj-cs"/>
              </a:rPr>
              <a:t> de las </a:t>
            </a:r>
            <a:r>
              <a:rPr lang="en-US" sz="1400" kern="1200" dirty="0" err="1">
                <a:solidFill>
                  <a:schemeClr val="bg1"/>
                </a:solidFill>
                <a:latin typeface="+mj-lt"/>
                <a:ea typeface="+mj-ea"/>
                <a:cs typeface="+mj-cs"/>
              </a:rPr>
              <a:t>dificultadas</a:t>
            </a:r>
            <a:r>
              <a:rPr lang="en-US" sz="1400" kern="1200" dirty="0">
                <a:solidFill>
                  <a:schemeClr val="bg1"/>
                </a:solidFill>
                <a:latin typeface="+mj-lt"/>
                <a:ea typeface="+mj-ea"/>
                <a:cs typeface="+mj-cs"/>
              </a:rPr>
              <a:t> que se </a:t>
            </a:r>
            <a:r>
              <a:rPr lang="en-US" sz="1400" kern="1200" dirty="0" err="1">
                <a:solidFill>
                  <a:schemeClr val="bg1"/>
                </a:solidFill>
                <a:latin typeface="+mj-lt"/>
                <a:ea typeface="+mj-ea"/>
                <a:cs typeface="+mj-cs"/>
              </a:rPr>
              <a:t>presentaron</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durante</a:t>
            </a:r>
            <a:r>
              <a:rPr lang="en-US" sz="1400" kern="1200" dirty="0">
                <a:solidFill>
                  <a:schemeClr val="bg1"/>
                </a:solidFill>
                <a:latin typeface="+mj-lt"/>
                <a:ea typeface="+mj-ea"/>
                <a:cs typeface="+mj-cs"/>
              </a:rPr>
              <a:t> la </a:t>
            </a:r>
            <a:r>
              <a:rPr lang="en-US" sz="1400" kern="1200" dirty="0" err="1">
                <a:solidFill>
                  <a:schemeClr val="bg1"/>
                </a:solidFill>
                <a:latin typeface="+mj-lt"/>
                <a:ea typeface="+mj-ea"/>
                <a:cs typeface="+mj-cs"/>
              </a:rPr>
              <a:t>elaboración</a:t>
            </a:r>
            <a:r>
              <a:rPr lang="en-US" sz="1400" kern="1200" dirty="0">
                <a:solidFill>
                  <a:schemeClr val="bg1"/>
                </a:solidFill>
                <a:latin typeface="+mj-lt"/>
                <a:ea typeface="+mj-ea"/>
                <a:cs typeface="+mj-cs"/>
              </a:rPr>
              <a:t> del </a:t>
            </a:r>
            <a:r>
              <a:rPr lang="en-US" sz="1400" kern="1200" dirty="0" err="1">
                <a:solidFill>
                  <a:schemeClr val="bg1"/>
                </a:solidFill>
                <a:latin typeface="+mj-lt"/>
                <a:ea typeface="+mj-ea"/>
                <a:cs typeface="+mj-cs"/>
              </a:rPr>
              <a:t>proyecto</a:t>
            </a:r>
            <a:r>
              <a:rPr lang="en-US" sz="1400" kern="1200" dirty="0">
                <a:solidFill>
                  <a:schemeClr val="bg1"/>
                </a:solidFill>
                <a:latin typeface="+mj-lt"/>
                <a:ea typeface="+mj-ea"/>
                <a:cs typeface="+mj-cs"/>
              </a:rPr>
              <a:t> de </a:t>
            </a:r>
            <a:r>
              <a:rPr lang="en-US" sz="1400" kern="1200" dirty="0" err="1">
                <a:solidFill>
                  <a:schemeClr val="bg1"/>
                </a:solidFill>
                <a:latin typeface="+mj-lt"/>
                <a:ea typeface="+mj-ea"/>
                <a:cs typeface="+mj-cs"/>
              </a:rPr>
              <a:t>investigación</a:t>
            </a:r>
            <a:r>
              <a:rPr lang="en-US" sz="1400" kern="1200" dirty="0">
                <a:solidFill>
                  <a:schemeClr val="bg1"/>
                </a:solidFill>
                <a:latin typeface="+mj-lt"/>
                <a:ea typeface="+mj-ea"/>
                <a:cs typeface="+mj-cs"/>
              </a:rPr>
              <a:t> se </a:t>
            </a:r>
            <a:r>
              <a:rPr lang="en-US" sz="1400" kern="1200" dirty="0" err="1">
                <a:solidFill>
                  <a:schemeClr val="bg1"/>
                </a:solidFill>
                <a:latin typeface="+mj-lt"/>
                <a:ea typeface="+mj-ea"/>
                <a:cs typeface="+mj-cs"/>
              </a:rPr>
              <a:t>relacionan</a:t>
            </a:r>
            <a:r>
              <a:rPr lang="en-US" sz="1400" kern="1200" dirty="0">
                <a:solidFill>
                  <a:schemeClr val="bg1"/>
                </a:solidFill>
                <a:latin typeface="+mj-lt"/>
                <a:ea typeface="+mj-ea"/>
                <a:cs typeface="+mj-cs"/>
              </a:rPr>
              <a:t> con la </a:t>
            </a:r>
            <a:r>
              <a:rPr lang="en-US" sz="1400" kern="1200" dirty="0" err="1">
                <a:solidFill>
                  <a:schemeClr val="bg1"/>
                </a:solidFill>
                <a:latin typeface="+mj-lt"/>
                <a:ea typeface="+mj-ea"/>
                <a:cs typeface="+mj-cs"/>
              </a:rPr>
              <a:t>falta</a:t>
            </a:r>
            <a:r>
              <a:rPr lang="en-US" sz="1400" kern="1200" dirty="0">
                <a:solidFill>
                  <a:schemeClr val="bg1"/>
                </a:solidFill>
                <a:latin typeface="+mj-lt"/>
                <a:ea typeface="+mj-ea"/>
                <a:cs typeface="+mj-cs"/>
              </a:rPr>
              <a:t> de </a:t>
            </a:r>
            <a:r>
              <a:rPr lang="en-US" sz="1400" kern="1200" dirty="0" err="1">
                <a:solidFill>
                  <a:schemeClr val="bg1"/>
                </a:solidFill>
                <a:latin typeface="+mj-lt"/>
                <a:ea typeface="+mj-ea"/>
                <a:cs typeface="+mj-cs"/>
              </a:rPr>
              <a:t>datos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recopilados</a:t>
            </a:r>
            <a:r>
              <a:rPr lang="en-US" sz="1400" kern="1200" dirty="0">
                <a:solidFill>
                  <a:schemeClr val="bg1"/>
                </a:solidFill>
                <a:latin typeface="+mj-lt"/>
                <a:ea typeface="+mj-ea"/>
                <a:cs typeface="+mj-cs"/>
              </a:rPr>
              <a:t> de las </a:t>
            </a:r>
            <a:r>
              <a:rPr lang="en-US" sz="1400" kern="1200" dirty="0" err="1">
                <a:solidFill>
                  <a:schemeClr val="bg1"/>
                </a:solidFill>
                <a:latin typeface="+mj-lt"/>
                <a:ea typeface="+mj-ea"/>
                <a:cs typeface="+mj-cs"/>
              </a:rPr>
              <a:t>encuestas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realizadas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ya</a:t>
            </a:r>
            <a:r>
              <a:rPr lang="en-US" sz="1400" kern="1200" dirty="0">
                <a:solidFill>
                  <a:schemeClr val="bg1"/>
                </a:solidFill>
                <a:latin typeface="+mj-lt"/>
                <a:ea typeface="+mj-ea"/>
                <a:cs typeface="+mj-cs"/>
              </a:rPr>
              <a:t> que </a:t>
            </a:r>
            <a:r>
              <a:rPr lang="en-US" sz="1400" kern="1200" dirty="0" err="1">
                <a:solidFill>
                  <a:schemeClr val="bg1"/>
                </a:solidFill>
                <a:latin typeface="+mj-lt"/>
                <a:ea typeface="+mj-ea"/>
                <a:cs typeface="+mj-cs"/>
              </a:rPr>
              <a:t>algunas</a:t>
            </a:r>
            <a:r>
              <a:rPr lang="en-US" sz="1400" kern="1200" dirty="0">
                <a:solidFill>
                  <a:schemeClr val="bg1"/>
                </a:solidFill>
                <a:latin typeface="+mj-lt"/>
                <a:ea typeface="+mj-ea"/>
                <a:cs typeface="+mj-cs"/>
              </a:rPr>
              <a:t> de </a:t>
            </a:r>
            <a:r>
              <a:rPr lang="en-US" sz="1400" kern="1200" dirty="0" err="1">
                <a:solidFill>
                  <a:schemeClr val="bg1"/>
                </a:solidFill>
                <a:latin typeface="+mj-lt"/>
                <a:ea typeface="+mj-ea"/>
                <a:cs typeface="+mj-cs"/>
              </a:rPr>
              <a:t>ellas</a:t>
            </a:r>
            <a:r>
              <a:rPr lang="en-US" sz="1400" kern="1200" dirty="0">
                <a:solidFill>
                  <a:schemeClr val="bg1"/>
                </a:solidFill>
                <a:latin typeface="+mj-lt"/>
                <a:ea typeface="+mj-ea"/>
                <a:cs typeface="+mj-cs"/>
              </a:rPr>
              <a:t> no </a:t>
            </a:r>
            <a:r>
              <a:rPr lang="en-US" sz="1400" kern="1200" dirty="0" err="1">
                <a:solidFill>
                  <a:schemeClr val="bg1"/>
                </a:solidFill>
                <a:latin typeface="+mj-lt"/>
                <a:ea typeface="+mj-ea"/>
                <a:cs typeface="+mj-cs"/>
              </a:rPr>
              <a:t>fueron</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contestadas</a:t>
            </a:r>
            <a:r>
              <a:rPr lang="en-US" sz="1400" kern="1200" dirty="0">
                <a:solidFill>
                  <a:schemeClr val="bg1"/>
                </a:solidFill>
                <a:latin typeface="+mj-lt"/>
                <a:ea typeface="+mj-ea"/>
                <a:cs typeface="+mj-cs"/>
              </a:rPr>
              <a:t> o no </a:t>
            </a:r>
            <a:r>
              <a:rPr lang="en-US" sz="1400" kern="1200" dirty="0" err="1">
                <a:solidFill>
                  <a:schemeClr val="bg1"/>
                </a:solidFill>
                <a:latin typeface="+mj-lt"/>
                <a:ea typeface="+mj-ea"/>
                <a:cs typeface="+mj-cs"/>
              </a:rPr>
              <a:t>fueron</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realizadas</a:t>
            </a:r>
            <a:r>
              <a:rPr lang="en-US" sz="1400" kern="1200" dirty="0">
                <a:solidFill>
                  <a:schemeClr val="bg1"/>
                </a:solidFill>
                <a:latin typeface="+mj-lt"/>
                <a:ea typeface="+mj-ea"/>
                <a:cs typeface="+mj-cs"/>
              </a:rPr>
              <a:t> por </a:t>
            </a:r>
            <a:r>
              <a:rPr lang="en-US" sz="1400" kern="1200" dirty="0" err="1">
                <a:solidFill>
                  <a:schemeClr val="bg1"/>
                </a:solidFill>
                <a:latin typeface="+mj-lt"/>
                <a:ea typeface="+mj-ea"/>
                <a:cs typeface="+mj-cs"/>
              </a:rPr>
              <a:t>mujeres</a:t>
            </a:r>
            <a:r>
              <a:rPr lang="en-US" sz="1400" kern="1200" dirty="0">
                <a:solidFill>
                  <a:schemeClr val="bg1"/>
                </a:solidFill>
                <a:latin typeface="+mj-lt"/>
                <a:ea typeface="+mj-ea"/>
                <a:cs typeface="+mj-cs"/>
              </a:rPr>
              <a:t> con </a:t>
            </a:r>
            <a:r>
              <a:rPr lang="en-US" sz="1400" kern="1200" dirty="0" err="1">
                <a:solidFill>
                  <a:schemeClr val="bg1"/>
                </a:solidFill>
                <a:latin typeface="+mj-lt"/>
                <a:ea typeface="+mj-ea"/>
                <a:cs typeface="+mj-cs"/>
              </a:rPr>
              <a:t>espíritu</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empresarial</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seguido</a:t>
            </a:r>
            <a:r>
              <a:rPr lang="en-US" sz="1400" kern="1200" dirty="0">
                <a:solidFill>
                  <a:schemeClr val="bg1"/>
                </a:solidFill>
                <a:latin typeface="+mj-lt"/>
                <a:ea typeface="+mj-ea"/>
                <a:cs typeface="+mj-cs"/>
              </a:rPr>
              <a:t> a </a:t>
            </a:r>
            <a:r>
              <a:rPr lang="en-US" sz="1400" kern="1200" dirty="0" err="1">
                <a:solidFill>
                  <a:schemeClr val="bg1"/>
                </a:solidFill>
                <a:latin typeface="+mj-lt"/>
                <a:ea typeface="+mj-ea"/>
                <a:cs typeface="+mj-cs"/>
              </a:rPr>
              <a:t>eso</a:t>
            </a:r>
            <a:r>
              <a:rPr lang="en-US" sz="1400" kern="1200" dirty="0">
                <a:solidFill>
                  <a:schemeClr val="bg1"/>
                </a:solidFill>
                <a:latin typeface="+mj-lt"/>
                <a:ea typeface="+mj-ea"/>
                <a:cs typeface="+mj-cs"/>
              </a:rPr>
              <a:t> no se </a:t>
            </a:r>
            <a:r>
              <a:rPr lang="en-US" sz="1400" kern="1200" dirty="0" err="1">
                <a:solidFill>
                  <a:schemeClr val="bg1"/>
                </a:solidFill>
                <a:latin typeface="+mj-lt"/>
                <a:ea typeface="+mj-ea"/>
                <a:cs typeface="+mj-cs"/>
              </a:rPr>
              <a:t>obtuvo</a:t>
            </a:r>
            <a:r>
              <a:rPr lang="en-US" sz="1400" kern="1200" dirty="0">
                <a:solidFill>
                  <a:schemeClr val="bg1"/>
                </a:solidFill>
                <a:latin typeface="+mj-lt"/>
                <a:ea typeface="+mj-ea"/>
                <a:cs typeface="+mj-cs"/>
              </a:rPr>
              <a:t> el </a:t>
            </a:r>
            <a:r>
              <a:rPr lang="en-US" sz="1400" kern="1200" dirty="0" err="1">
                <a:solidFill>
                  <a:schemeClr val="bg1"/>
                </a:solidFill>
                <a:latin typeface="+mj-lt"/>
                <a:ea typeface="+mj-ea"/>
                <a:cs typeface="+mj-cs"/>
              </a:rPr>
              <a:t>récord</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estadístico</a:t>
            </a:r>
            <a:r>
              <a:rPr lang="en-US" sz="1400" kern="1200" dirty="0">
                <a:solidFill>
                  <a:schemeClr val="bg1"/>
                </a:solidFill>
                <a:latin typeface="+mj-lt"/>
                <a:ea typeface="+mj-ea"/>
                <a:cs typeface="+mj-cs"/>
              </a:rPr>
              <a:t> digital </a:t>
            </a:r>
            <a:r>
              <a:rPr lang="en-US" sz="1400" kern="1200" dirty="0" err="1">
                <a:solidFill>
                  <a:schemeClr val="bg1"/>
                </a:solidFill>
                <a:latin typeface="+mj-lt"/>
                <a:ea typeface="+mj-ea"/>
                <a:cs typeface="+mj-cs"/>
              </a:rPr>
              <a:t>público</a:t>
            </a:r>
            <a:r>
              <a:rPr lang="en-US" sz="1400" kern="1200" dirty="0">
                <a:solidFill>
                  <a:schemeClr val="bg1"/>
                </a:solidFill>
                <a:latin typeface="+mj-lt"/>
                <a:ea typeface="+mj-ea"/>
                <a:cs typeface="+mj-cs"/>
              </a:rPr>
              <a:t> que se </a:t>
            </a:r>
            <a:r>
              <a:rPr lang="en-US" sz="1400" kern="1200" dirty="0" err="1">
                <a:solidFill>
                  <a:schemeClr val="bg1"/>
                </a:solidFill>
                <a:latin typeface="+mj-lt"/>
                <a:ea typeface="+mj-ea"/>
                <a:cs typeface="+mj-cs"/>
              </a:rPr>
              <a:t>esperaba</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teniendo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eso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en</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cuenta</a:t>
            </a:r>
            <a:r>
              <a:rPr lang="en-US" sz="1400" kern="1200" dirty="0">
                <a:solidFill>
                  <a:schemeClr val="bg1"/>
                </a:solidFill>
                <a:latin typeface="+mj-lt"/>
                <a:ea typeface="+mj-ea"/>
                <a:cs typeface="+mj-cs"/>
              </a:rPr>
              <a:t> se </a:t>
            </a:r>
            <a:r>
              <a:rPr lang="en-US" sz="1400" kern="1200" dirty="0" err="1">
                <a:solidFill>
                  <a:schemeClr val="bg1"/>
                </a:solidFill>
                <a:latin typeface="+mj-lt"/>
                <a:ea typeface="+mj-ea"/>
                <a:cs typeface="+mj-cs"/>
              </a:rPr>
              <a:t>tuvo</a:t>
            </a:r>
            <a:r>
              <a:rPr lang="en-US" sz="1400" kern="1200" dirty="0">
                <a:solidFill>
                  <a:schemeClr val="bg1"/>
                </a:solidFill>
                <a:latin typeface="+mj-lt"/>
                <a:ea typeface="+mj-ea"/>
                <a:cs typeface="+mj-cs"/>
              </a:rPr>
              <a:t> que </a:t>
            </a:r>
            <a:r>
              <a:rPr lang="en-US" sz="1400" kern="1200" dirty="0" err="1">
                <a:solidFill>
                  <a:schemeClr val="bg1"/>
                </a:solidFill>
                <a:latin typeface="+mj-lt"/>
                <a:ea typeface="+mj-ea"/>
                <a:cs typeface="+mj-cs"/>
              </a:rPr>
              <a:t>utilizar</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herramientas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alternas</a:t>
            </a:r>
            <a:r>
              <a:rPr lang="en-US" sz="1400" kern="1200" dirty="0">
                <a:solidFill>
                  <a:schemeClr val="bg1"/>
                </a:solidFill>
                <a:latin typeface="+mj-lt"/>
                <a:ea typeface="+mj-ea"/>
                <a:cs typeface="+mj-cs"/>
              </a:rPr>
              <a:t> para </a:t>
            </a:r>
            <a:r>
              <a:rPr lang="en-US" sz="1400" kern="1200" dirty="0" err="1">
                <a:solidFill>
                  <a:schemeClr val="bg1"/>
                </a:solidFill>
                <a:latin typeface="+mj-lt"/>
                <a:ea typeface="+mj-ea"/>
                <a:cs typeface="+mj-cs"/>
              </a:rPr>
              <a:t>recopilar</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esos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datos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faltantes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tampoco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contamos</a:t>
            </a:r>
            <a:r>
              <a:rPr lang="en-US" sz="1400" kern="1200" dirty="0">
                <a:solidFill>
                  <a:schemeClr val="bg1"/>
                </a:solidFill>
                <a:latin typeface="+mj-lt"/>
                <a:ea typeface="+mj-ea"/>
                <a:cs typeface="+mj-cs"/>
              </a:rPr>
              <a:t> con un </a:t>
            </a:r>
            <a:r>
              <a:rPr lang="en-US" sz="1400" kern="1200" dirty="0" err="1">
                <a:solidFill>
                  <a:schemeClr val="bg1"/>
                </a:solidFill>
                <a:latin typeface="+mj-lt"/>
                <a:ea typeface="+mj-ea"/>
                <a:cs typeface="+mj-cs"/>
              </a:rPr>
              <a:t>listado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publico</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actualizado</a:t>
            </a:r>
            <a:r>
              <a:rPr lang="en-US" sz="1400" kern="1200" dirty="0">
                <a:solidFill>
                  <a:schemeClr val="bg1"/>
                </a:solidFill>
                <a:latin typeface="+mj-lt"/>
                <a:ea typeface="+mj-ea"/>
                <a:cs typeface="+mj-cs"/>
              </a:rPr>
              <a:t> de empresarios </a:t>
            </a:r>
            <a:r>
              <a:rPr lang="en-US" sz="1400" kern="1200" dirty="0" err="1">
                <a:solidFill>
                  <a:schemeClr val="bg1"/>
                </a:solidFill>
                <a:latin typeface="+mj-lt"/>
                <a:ea typeface="+mj-ea"/>
                <a:cs typeface="+mj-cs"/>
              </a:rPr>
              <a:t>en</a:t>
            </a:r>
            <a:r>
              <a:rPr lang="en-US" sz="1400" kern="1200" dirty="0">
                <a:solidFill>
                  <a:schemeClr val="bg1"/>
                </a:solidFill>
                <a:latin typeface="+mj-lt"/>
                <a:ea typeface="+mj-ea"/>
                <a:cs typeface="+mj-cs"/>
              </a:rPr>
              <a:t> Honduras. Las variables se </a:t>
            </a:r>
            <a:r>
              <a:rPr lang="en-US" sz="1400" kern="1200" dirty="0" err="1">
                <a:solidFill>
                  <a:schemeClr val="bg1"/>
                </a:solidFill>
                <a:latin typeface="+mj-lt"/>
                <a:ea typeface="+mj-ea"/>
                <a:cs typeface="+mj-cs"/>
              </a:rPr>
              <a:t>tomaron</a:t>
            </a:r>
            <a:r>
              <a:rPr lang="en-US" sz="1400" kern="1200" dirty="0">
                <a:solidFill>
                  <a:schemeClr val="bg1"/>
                </a:solidFill>
                <a:latin typeface="+mj-lt"/>
                <a:ea typeface="+mj-ea"/>
                <a:cs typeface="+mj-cs"/>
              </a:rPr>
              <a:t> con las </a:t>
            </a:r>
            <a:r>
              <a:rPr lang="en-US" sz="1400" kern="1200" dirty="0" err="1">
                <a:solidFill>
                  <a:schemeClr val="bg1"/>
                </a:solidFill>
                <a:latin typeface="+mj-lt"/>
                <a:ea typeface="+mj-ea"/>
                <a:cs typeface="+mj-cs"/>
              </a:rPr>
              <a:t>limitaciones</a:t>
            </a:r>
            <a:r>
              <a:rPr lang="en-US" sz="1400" kern="1200" dirty="0">
                <a:solidFill>
                  <a:schemeClr val="bg1"/>
                </a:solidFill>
                <a:latin typeface="+mj-lt"/>
                <a:ea typeface="+mj-ea"/>
                <a:cs typeface="+mj-cs"/>
              </a:rPr>
              <a:t> </a:t>
            </a:r>
            <a:r>
              <a:rPr lang="en-US" sz="1400" kern="1200" dirty="0" err="1">
                <a:solidFill>
                  <a:schemeClr val="bg1"/>
                </a:solidFill>
                <a:latin typeface="+mj-lt"/>
                <a:ea typeface="+mj-ea"/>
                <a:cs typeface="+mj-cs"/>
              </a:rPr>
              <a:t>en</a:t>
            </a:r>
            <a:r>
              <a:rPr lang="en-US" sz="1400" kern="1200" dirty="0">
                <a:solidFill>
                  <a:schemeClr val="bg1"/>
                </a:solidFill>
                <a:latin typeface="+mj-lt"/>
                <a:ea typeface="+mj-ea"/>
                <a:cs typeface="+mj-cs"/>
              </a:rPr>
              <a:t> redes </a:t>
            </a:r>
            <a:r>
              <a:rPr lang="en-US" sz="1400" kern="1200" dirty="0" err="1">
                <a:solidFill>
                  <a:schemeClr val="bg1"/>
                </a:solidFill>
                <a:latin typeface="+mj-lt"/>
                <a:ea typeface="+mj-ea"/>
                <a:cs typeface="+mj-cs"/>
              </a:rPr>
              <a:t>sociales</a:t>
            </a:r>
            <a:r>
              <a:rPr lang="en-US" sz="1400" kern="1200" dirty="0">
                <a:solidFill>
                  <a:schemeClr val="bg1"/>
                </a:solidFill>
                <a:latin typeface="+mj-lt"/>
                <a:ea typeface="+mj-ea"/>
                <a:cs typeface="+mj-cs"/>
              </a:rPr>
              <a:t>.</a:t>
            </a:r>
            <a:br>
              <a:rPr lang="en-US" sz="1400" kern="1200" dirty="0">
                <a:solidFill>
                  <a:schemeClr val="bg1"/>
                </a:solidFill>
                <a:latin typeface="+mj-lt"/>
                <a:ea typeface="+mj-ea"/>
                <a:cs typeface="+mj-cs"/>
              </a:rPr>
            </a:br>
            <a:r>
              <a:rPr lang="en-US" sz="1400" kern="1200" dirty="0">
                <a:solidFill>
                  <a:schemeClr val="bg1"/>
                </a:solidFill>
                <a:latin typeface="+mj-lt"/>
                <a:ea typeface="+mj-ea"/>
                <a:cs typeface="+mj-cs"/>
              </a:rPr>
              <a:t> </a:t>
            </a:r>
            <a:br>
              <a:rPr lang="en-US" sz="1400" kern="1200" dirty="0">
                <a:solidFill>
                  <a:schemeClr val="bg1"/>
                </a:solidFill>
                <a:latin typeface="+mj-lt"/>
                <a:ea typeface="+mj-ea"/>
                <a:cs typeface="+mj-cs"/>
              </a:rPr>
            </a:br>
            <a:endParaRPr lang="en-US" sz="1400" kern="1200" dirty="0">
              <a:solidFill>
                <a:schemeClr val="bg1"/>
              </a:solidFill>
              <a:latin typeface="+mj-lt"/>
              <a:ea typeface="+mj-ea"/>
              <a:cs typeface="+mj-cs"/>
            </a:endParaRPr>
          </a:p>
        </p:txBody>
      </p:sp>
      <p:sp>
        <p:nvSpPr>
          <p:cNvPr id="1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1"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4" name="Freeform: Shape 2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0" name="Oval 2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Freeform: Shape 33">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6" name="Freeform: Shape 35">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9" name="Text Box 4">
            <a:extLst>
              <a:ext uri="{FF2B5EF4-FFF2-40B4-BE49-F238E27FC236}">
                <a16:creationId xmlns:a16="http://schemas.microsoft.com/office/drawing/2014/main" id="{34CEFC20-6C42-FB47-83CE-1209E1702AEB}"/>
              </a:ext>
            </a:extLst>
          </p:cNvPr>
          <p:cNvSpPr txBox="1">
            <a:spLocks noChangeArrowheads="1"/>
          </p:cNvSpPr>
          <p:nvPr/>
        </p:nvSpPr>
        <p:spPr bwMode="auto">
          <a:xfrm>
            <a:off x="4601528" y="5645686"/>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1" name="Google Shape;1410;p103">
            <a:extLst>
              <a:ext uri="{FF2B5EF4-FFF2-40B4-BE49-F238E27FC236}">
                <a16:creationId xmlns:a16="http://schemas.microsoft.com/office/drawing/2014/main" id="{CEF67CCB-A5B7-D64C-9C9E-5B207669FF2C}"/>
              </a:ext>
            </a:extLst>
          </p:cNvPr>
          <p:cNvGrpSpPr/>
          <p:nvPr/>
        </p:nvGrpSpPr>
        <p:grpSpPr>
          <a:xfrm>
            <a:off x="4275650" y="3930578"/>
            <a:ext cx="1605280" cy="1657985"/>
            <a:chOff x="1836927" y="0"/>
            <a:chExt cx="2767450" cy="2766400"/>
          </a:xfrm>
        </p:grpSpPr>
        <p:cxnSp>
          <p:nvCxnSpPr>
            <p:cNvPr id="33" name="Google Shape;1411;p103">
              <a:extLst>
                <a:ext uri="{FF2B5EF4-FFF2-40B4-BE49-F238E27FC236}">
                  <a16:creationId xmlns:a16="http://schemas.microsoft.com/office/drawing/2014/main" id="{AA71136F-6851-3A46-A25F-D65C5727C7F1}"/>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5" name="Google Shape;1412;p103">
              <a:extLst>
                <a:ext uri="{FF2B5EF4-FFF2-40B4-BE49-F238E27FC236}">
                  <a16:creationId xmlns:a16="http://schemas.microsoft.com/office/drawing/2014/main" id="{C91E0BB1-A6C7-AA45-A963-1042B3FB0990}"/>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37" name="Google Shape;1413;p103">
              <a:extLst>
                <a:ext uri="{FF2B5EF4-FFF2-40B4-BE49-F238E27FC236}">
                  <a16:creationId xmlns:a16="http://schemas.microsoft.com/office/drawing/2014/main" id="{6CFB68B5-5272-F74C-AD59-D56E8D1382A5}"/>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38" name="Google Shape;1414;p103">
              <a:extLst>
                <a:ext uri="{FF2B5EF4-FFF2-40B4-BE49-F238E27FC236}">
                  <a16:creationId xmlns:a16="http://schemas.microsoft.com/office/drawing/2014/main" id="{DACB0CD5-E6C5-824F-BC87-59161418420E}"/>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39" name="Imagen 134" descr="Un par de personas sentadas en una mesa de madera&#10;&#10;Descripción generada automáticamente con confianza media">
            <a:extLst>
              <a:ext uri="{FF2B5EF4-FFF2-40B4-BE49-F238E27FC236}">
                <a16:creationId xmlns:a16="http://schemas.microsoft.com/office/drawing/2014/main" id="{C0B0AAD3-1A3C-8148-A66A-0FA9FB1E8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1" t="10452" b="12405"/>
          <a:stretch>
            <a:fillRect/>
          </a:stretch>
        </p:blipFill>
        <p:spPr bwMode="auto">
          <a:xfrm>
            <a:off x="4427257" y="4076076"/>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40" name="Text Box 27">
            <a:extLst>
              <a:ext uri="{FF2B5EF4-FFF2-40B4-BE49-F238E27FC236}">
                <a16:creationId xmlns:a16="http://schemas.microsoft.com/office/drawing/2014/main" id="{0E83EEE8-7824-E948-9057-78D367400BC9}"/>
              </a:ext>
            </a:extLst>
          </p:cNvPr>
          <p:cNvSpPr txBox="1">
            <a:spLocks noChangeArrowheads="1"/>
          </p:cNvSpPr>
          <p:nvPr/>
        </p:nvSpPr>
        <p:spPr bwMode="auto">
          <a:xfrm>
            <a:off x="4152396" y="5557684"/>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049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E9CA240F-7E37-74EC-5842-44CD80A352C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C56B01-63A5-FA47-8360-9F03099C23C4}"/>
              </a:ext>
            </a:extLst>
          </p:cNvPr>
          <p:cNvSpPr>
            <a:spLocks noGrp="1"/>
          </p:cNvSpPr>
          <p:nvPr>
            <p:ph type="title"/>
          </p:nvPr>
        </p:nvSpPr>
        <p:spPr>
          <a:xfrm>
            <a:off x="1097280" y="325550"/>
            <a:ext cx="10058400" cy="533621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2500" dirty="0">
                <a:solidFill>
                  <a:srgbClr val="FFFFFF"/>
                </a:solidFill>
                <a:latin typeface="+mj-lt"/>
                <a:cs typeface="+mj-cs"/>
              </a:rPr>
              <a:t>5.4 </a:t>
            </a:r>
            <a:r>
              <a:rPr lang="en-US" sz="2500" dirty="0" err="1">
                <a:solidFill>
                  <a:srgbClr val="FFFFFF"/>
                </a:solidFill>
                <a:latin typeface="+mj-lt"/>
                <a:cs typeface="+mj-cs"/>
              </a:rPr>
              <a:t>Futuras</a:t>
            </a:r>
            <a:r>
              <a:rPr lang="en-US" sz="2500" dirty="0">
                <a:solidFill>
                  <a:srgbClr val="FFFFFF"/>
                </a:solidFill>
                <a:latin typeface="+mj-lt"/>
                <a:cs typeface="+mj-cs"/>
              </a:rPr>
              <a:t> </a:t>
            </a:r>
            <a:r>
              <a:rPr lang="en-US" sz="2500" dirty="0" err="1">
                <a:solidFill>
                  <a:srgbClr val="FFFFFF"/>
                </a:solidFill>
                <a:latin typeface="+mj-lt"/>
                <a:cs typeface="+mj-cs"/>
              </a:rPr>
              <a:t>líneas</a:t>
            </a:r>
            <a:r>
              <a:rPr lang="en-US" sz="2500" dirty="0">
                <a:solidFill>
                  <a:srgbClr val="FFFFFF"/>
                </a:solidFill>
                <a:latin typeface="+mj-lt"/>
                <a:cs typeface="+mj-cs"/>
              </a:rPr>
              <a:t> de </a:t>
            </a:r>
            <a:r>
              <a:rPr lang="en-US" sz="2500" dirty="0" err="1">
                <a:solidFill>
                  <a:srgbClr val="FFFFFF"/>
                </a:solidFill>
                <a:latin typeface="+mj-lt"/>
                <a:cs typeface="+mj-cs"/>
              </a:rPr>
              <a:t>investigación</a:t>
            </a:r>
            <a:r>
              <a:rPr lang="en-US" sz="2500" dirty="0">
                <a:solidFill>
                  <a:srgbClr val="FFFFFF"/>
                </a:solidFill>
                <a:latin typeface="+mj-lt"/>
                <a:cs typeface="+mj-cs"/>
              </a:rPr>
              <a:t> </a:t>
            </a:r>
            <a:br>
              <a:rPr lang="en-US" sz="2500" dirty="0">
                <a:solidFill>
                  <a:srgbClr val="FFFFFF"/>
                </a:solidFill>
                <a:latin typeface="+mj-lt"/>
                <a:cs typeface="+mj-cs"/>
              </a:rPr>
            </a:br>
            <a:r>
              <a:rPr lang="en-US" sz="2500" dirty="0">
                <a:solidFill>
                  <a:srgbClr val="FFFFFF"/>
                </a:solidFill>
                <a:latin typeface="+mj-lt"/>
                <a:cs typeface="+mj-cs"/>
              </a:rPr>
              <a:t>De la </a:t>
            </a:r>
            <a:r>
              <a:rPr lang="en-US" sz="2500" dirty="0" err="1">
                <a:solidFill>
                  <a:srgbClr val="FFFFFF"/>
                </a:solidFill>
                <a:latin typeface="+mj-lt"/>
                <a:cs typeface="+mj-cs"/>
              </a:rPr>
              <a:t>presente</a:t>
            </a:r>
            <a:r>
              <a:rPr lang="en-US" sz="2500" dirty="0">
                <a:solidFill>
                  <a:srgbClr val="FFFFFF"/>
                </a:solidFill>
                <a:latin typeface="+mj-lt"/>
                <a:cs typeface="+mj-cs"/>
              </a:rPr>
              <a:t> </a:t>
            </a:r>
            <a:r>
              <a:rPr lang="en-US" sz="2500" dirty="0" err="1">
                <a:solidFill>
                  <a:srgbClr val="FFFFFF"/>
                </a:solidFill>
                <a:latin typeface="+mj-lt"/>
                <a:cs typeface="+mj-cs"/>
              </a:rPr>
              <a:t>investigación</a:t>
            </a:r>
            <a:r>
              <a:rPr lang="en-US" sz="2500" dirty="0">
                <a:solidFill>
                  <a:srgbClr val="FFFFFF"/>
                </a:solidFill>
                <a:latin typeface="+mj-lt"/>
                <a:cs typeface="+mj-cs"/>
              </a:rPr>
              <a:t> </a:t>
            </a:r>
            <a:r>
              <a:rPr lang="en-US" sz="2500" dirty="0" err="1">
                <a:solidFill>
                  <a:srgbClr val="FFFFFF"/>
                </a:solidFill>
                <a:latin typeface="+mj-lt"/>
                <a:cs typeface="+mj-cs"/>
              </a:rPr>
              <a:t>realizada</a:t>
            </a:r>
            <a:r>
              <a:rPr lang="en-US" sz="2500" dirty="0">
                <a:solidFill>
                  <a:srgbClr val="FFFFFF"/>
                </a:solidFill>
                <a:latin typeface="+mj-lt"/>
                <a:cs typeface="+mj-cs"/>
              </a:rPr>
              <a:t> se </a:t>
            </a:r>
            <a:r>
              <a:rPr lang="en-US" sz="2500" dirty="0" err="1">
                <a:solidFill>
                  <a:srgbClr val="FFFFFF"/>
                </a:solidFill>
                <a:latin typeface="+mj-lt"/>
                <a:cs typeface="+mj-cs"/>
              </a:rPr>
              <a:t>podrían</a:t>
            </a:r>
            <a:r>
              <a:rPr lang="en-US" sz="2500" dirty="0">
                <a:solidFill>
                  <a:srgbClr val="FFFFFF"/>
                </a:solidFill>
                <a:latin typeface="+mj-lt"/>
                <a:cs typeface="+mj-cs"/>
              </a:rPr>
              <a:t> </a:t>
            </a:r>
            <a:r>
              <a:rPr lang="en-US" sz="2500" dirty="0" err="1">
                <a:solidFill>
                  <a:srgbClr val="FFFFFF"/>
                </a:solidFill>
                <a:latin typeface="+mj-lt"/>
                <a:cs typeface="+mj-cs"/>
              </a:rPr>
              <a:t>obtener</a:t>
            </a:r>
            <a:r>
              <a:rPr lang="en-US" sz="2500" dirty="0">
                <a:solidFill>
                  <a:srgbClr val="FFFFFF"/>
                </a:solidFill>
                <a:latin typeface="+mj-lt"/>
                <a:cs typeface="+mj-cs"/>
              </a:rPr>
              <a:t> </a:t>
            </a:r>
            <a:r>
              <a:rPr lang="en-US" sz="2500" dirty="0" err="1">
                <a:solidFill>
                  <a:srgbClr val="FFFFFF"/>
                </a:solidFill>
                <a:latin typeface="+mj-lt"/>
                <a:cs typeface="+mj-cs"/>
              </a:rPr>
              <a:t>varios</a:t>
            </a:r>
            <a:r>
              <a:rPr lang="en-US" sz="2500" dirty="0">
                <a:solidFill>
                  <a:srgbClr val="FFFFFF"/>
                </a:solidFill>
                <a:latin typeface="+mj-lt"/>
                <a:cs typeface="+mj-cs"/>
              </a:rPr>
              <a:t> </a:t>
            </a:r>
            <a:r>
              <a:rPr lang="en-US" sz="2500" dirty="0" err="1">
                <a:solidFill>
                  <a:srgbClr val="FFFFFF"/>
                </a:solidFill>
                <a:latin typeface="+mj-lt"/>
                <a:cs typeface="+mj-cs"/>
              </a:rPr>
              <a:t>trabajos</a:t>
            </a:r>
            <a:r>
              <a:rPr lang="en-US" sz="2500" dirty="0">
                <a:solidFill>
                  <a:srgbClr val="FFFFFF"/>
                </a:solidFill>
                <a:latin typeface="+mj-lt"/>
                <a:cs typeface="+mj-cs"/>
              </a:rPr>
              <a:t> </a:t>
            </a:r>
            <a:r>
              <a:rPr lang="en-US" sz="2500" dirty="0" err="1">
                <a:solidFill>
                  <a:srgbClr val="FFFFFF"/>
                </a:solidFill>
                <a:latin typeface="+mj-lt"/>
                <a:cs typeface="+mj-cs"/>
              </a:rPr>
              <a:t>complementarios</a:t>
            </a:r>
            <a:r>
              <a:rPr lang="en-US" sz="2500" dirty="0">
                <a:solidFill>
                  <a:srgbClr val="FFFFFF"/>
                </a:solidFill>
                <a:latin typeface="+mj-lt"/>
                <a:cs typeface="+mj-cs"/>
              </a:rPr>
              <a:t> </a:t>
            </a:r>
            <a:r>
              <a:rPr lang="en-US" sz="2500" dirty="0" err="1">
                <a:solidFill>
                  <a:srgbClr val="FFFFFF"/>
                </a:solidFill>
                <a:latin typeface="+mj-lt"/>
                <a:cs typeface="+mj-cs"/>
              </a:rPr>
              <a:t>potencialmente</a:t>
            </a:r>
            <a:r>
              <a:rPr lang="en-US" sz="2500" dirty="0">
                <a:solidFill>
                  <a:srgbClr val="FFFFFF"/>
                </a:solidFill>
                <a:latin typeface="+mj-lt"/>
                <a:cs typeface="+mj-cs"/>
              </a:rPr>
              <a:t> </a:t>
            </a:r>
            <a:r>
              <a:rPr lang="en-US" sz="2500" dirty="0" err="1">
                <a:solidFill>
                  <a:srgbClr val="FFFFFF"/>
                </a:solidFill>
                <a:latin typeface="+mj-lt"/>
                <a:cs typeface="+mj-cs"/>
              </a:rPr>
              <a:t>interesante</a:t>
            </a:r>
            <a:r>
              <a:rPr lang="en-US" sz="2500" dirty="0">
                <a:solidFill>
                  <a:srgbClr val="FFFFFF"/>
                </a:solidFill>
                <a:latin typeface="+mj-lt"/>
                <a:cs typeface="+mj-cs"/>
              </a:rPr>
              <a:t> para </a:t>
            </a:r>
            <a:r>
              <a:rPr lang="en-US" sz="2500" dirty="0" err="1">
                <a:solidFill>
                  <a:srgbClr val="FFFFFF"/>
                </a:solidFill>
                <a:latin typeface="+mj-lt"/>
                <a:cs typeface="+mj-cs"/>
              </a:rPr>
              <a:t>desarrollar</a:t>
            </a:r>
            <a:r>
              <a:rPr lang="en-US" sz="2500" dirty="0">
                <a:solidFill>
                  <a:srgbClr val="FFFFFF"/>
                </a:solidFill>
                <a:latin typeface="+mj-lt"/>
                <a:cs typeface="+mj-cs"/>
              </a:rPr>
              <a:t>, tales </a:t>
            </a:r>
            <a:r>
              <a:rPr lang="en-US" sz="2500" dirty="0" err="1">
                <a:solidFill>
                  <a:srgbClr val="FFFFFF"/>
                </a:solidFill>
                <a:latin typeface="+mj-lt"/>
                <a:cs typeface="+mj-cs"/>
              </a:rPr>
              <a:t>como</a:t>
            </a:r>
            <a:r>
              <a:rPr lang="en-US" sz="2500" dirty="0">
                <a:solidFill>
                  <a:srgbClr val="FFFFFF"/>
                </a:solidFill>
                <a:latin typeface="+mj-lt"/>
                <a:cs typeface="+mj-cs"/>
              </a:rPr>
              <a:t>:</a:t>
            </a:r>
            <a:br>
              <a:rPr lang="en-US" sz="2500" dirty="0">
                <a:solidFill>
                  <a:srgbClr val="FFFFFF"/>
                </a:solidFill>
                <a:latin typeface="+mj-lt"/>
                <a:cs typeface="+mj-cs"/>
              </a:rPr>
            </a:br>
            <a:r>
              <a:rPr lang="en-US" sz="2500" dirty="0">
                <a:solidFill>
                  <a:srgbClr val="FFFFFF"/>
                </a:solidFill>
                <a:latin typeface="+mj-lt"/>
                <a:cs typeface="+mj-cs"/>
              </a:rPr>
              <a:t> </a:t>
            </a:r>
            <a:br>
              <a:rPr lang="en-US" sz="2500" dirty="0">
                <a:solidFill>
                  <a:srgbClr val="FFFFFF"/>
                </a:solidFill>
                <a:latin typeface="+mj-lt"/>
                <a:cs typeface="+mj-cs"/>
              </a:rPr>
            </a:br>
            <a:r>
              <a:rPr lang="en-US" sz="2500" dirty="0">
                <a:solidFill>
                  <a:srgbClr val="FFFFFF"/>
                </a:solidFill>
                <a:latin typeface="+mj-lt"/>
                <a:cs typeface="+mj-cs"/>
              </a:rPr>
              <a:t>El </a:t>
            </a:r>
            <a:r>
              <a:rPr lang="en-US" sz="2500" dirty="0" err="1">
                <a:solidFill>
                  <a:srgbClr val="FFFFFF"/>
                </a:solidFill>
                <a:latin typeface="+mj-lt"/>
                <a:cs typeface="+mj-cs"/>
              </a:rPr>
              <a:t>desarrollo</a:t>
            </a:r>
            <a:r>
              <a:rPr lang="en-US" sz="2500" dirty="0">
                <a:solidFill>
                  <a:srgbClr val="FFFFFF"/>
                </a:solidFill>
                <a:latin typeface="+mj-lt"/>
                <a:cs typeface="+mj-cs"/>
              </a:rPr>
              <a:t> de la </a:t>
            </a:r>
            <a:r>
              <a:rPr lang="en-US" sz="2500" dirty="0" err="1">
                <a:solidFill>
                  <a:srgbClr val="FFFFFF"/>
                </a:solidFill>
                <a:latin typeface="+mj-lt"/>
                <a:cs typeface="+mj-cs"/>
              </a:rPr>
              <a:t>competitividad</a:t>
            </a:r>
            <a:r>
              <a:rPr lang="en-US" sz="2500" dirty="0">
                <a:solidFill>
                  <a:srgbClr val="FFFFFF"/>
                </a:solidFill>
                <a:latin typeface="+mj-lt"/>
                <a:cs typeface="+mj-cs"/>
              </a:rPr>
              <a:t> de la micro, </a:t>
            </a:r>
            <a:r>
              <a:rPr lang="en-US" sz="2500" dirty="0" err="1">
                <a:solidFill>
                  <a:srgbClr val="FFFFFF"/>
                </a:solidFill>
                <a:latin typeface="+mj-lt"/>
                <a:cs typeface="+mj-cs"/>
              </a:rPr>
              <a:t>mediana</a:t>
            </a:r>
            <a:r>
              <a:rPr lang="en-US" sz="2500" dirty="0">
                <a:solidFill>
                  <a:srgbClr val="FFFFFF"/>
                </a:solidFill>
                <a:latin typeface="+mj-lt"/>
                <a:cs typeface="+mj-cs"/>
              </a:rPr>
              <a:t> y </a:t>
            </a:r>
            <a:r>
              <a:rPr lang="en-US" sz="2500" dirty="0" err="1">
                <a:solidFill>
                  <a:srgbClr val="FFFFFF"/>
                </a:solidFill>
                <a:latin typeface="+mj-lt"/>
                <a:cs typeface="+mj-cs"/>
              </a:rPr>
              <a:t>pequeña</a:t>
            </a:r>
            <a:r>
              <a:rPr lang="en-US" sz="2500" dirty="0">
                <a:solidFill>
                  <a:srgbClr val="FFFFFF"/>
                </a:solidFill>
                <a:latin typeface="+mj-lt"/>
                <a:cs typeface="+mj-cs"/>
              </a:rPr>
              <a:t> </a:t>
            </a:r>
            <a:r>
              <a:rPr lang="en-US" sz="2500" dirty="0" err="1">
                <a:solidFill>
                  <a:srgbClr val="FFFFFF"/>
                </a:solidFill>
                <a:latin typeface="+mj-lt"/>
                <a:cs typeface="+mj-cs"/>
              </a:rPr>
              <a:t>empresas</a:t>
            </a:r>
            <a:r>
              <a:rPr lang="en-US" sz="2500" dirty="0">
                <a:solidFill>
                  <a:srgbClr val="FFFFFF"/>
                </a:solidFill>
                <a:latin typeface="+mj-lt"/>
                <a:cs typeface="+mj-cs"/>
              </a:rPr>
              <a:t>. </a:t>
            </a:r>
            <a:br>
              <a:rPr lang="en-US" sz="2500" dirty="0">
                <a:solidFill>
                  <a:srgbClr val="FFFFFF"/>
                </a:solidFill>
                <a:latin typeface="+mj-lt"/>
                <a:cs typeface="+mj-cs"/>
              </a:rPr>
            </a:br>
            <a:r>
              <a:rPr lang="en-US" sz="2500" dirty="0" err="1">
                <a:solidFill>
                  <a:srgbClr val="FFFFFF"/>
                </a:solidFill>
                <a:latin typeface="+mj-lt"/>
                <a:cs typeface="+mj-cs"/>
              </a:rPr>
              <a:t>Estrategia</a:t>
            </a:r>
            <a:r>
              <a:rPr lang="en-US" sz="2500" dirty="0">
                <a:solidFill>
                  <a:srgbClr val="FFFFFF"/>
                </a:solidFill>
                <a:latin typeface="+mj-lt"/>
                <a:cs typeface="+mj-cs"/>
              </a:rPr>
              <a:t> de </a:t>
            </a:r>
            <a:r>
              <a:rPr lang="en-US" sz="2500" dirty="0" err="1">
                <a:solidFill>
                  <a:srgbClr val="FFFFFF"/>
                </a:solidFill>
                <a:latin typeface="+mj-lt"/>
                <a:cs typeface="+mj-cs"/>
              </a:rPr>
              <a:t>fomento</a:t>
            </a:r>
            <a:r>
              <a:rPr lang="en-US" sz="2500" dirty="0">
                <a:solidFill>
                  <a:srgbClr val="FFFFFF"/>
                </a:solidFill>
                <a:latin typeface="+mj-lt"/>
                <a:cs typeface="+mj-cs"/>
              </a:rPr>
              <a:t> al </a:t>
            </a:r>
            <a:r>
              <a:rPr lang="en-US" sz="2500" dirty="0" err="1">
                <a:solidFill>
                  <a:srgbClr val="FFFFFF"/>
                </a:solidFill>
                <a:latin typeface="+mj-lt"/>
                <a:cs typeface="+mj-cs"/>
              </a:rPr>
              <a:t>emprendimiento</a:t>
            </a:r>
            <a:r>
              <a:rPr lang="en-US" sz="2500" dirty="0">
                <a:solidFill>
                  <a:srgbClr val="FFFFFF"/>
                </a:solidFill>
                <a:latin typeface="+mj-lt"/>
                <a:cs typeface="+mj-cs"/>
              </a:rPr>
              <a:t> de Honduras.</a:t>
            </a:r>
            <a:br>
              <a:rPr lang="en-US" sz="2500" dirty="0">
                <a:solidFill>
                  <a:srgbClr val="FFFFFF"/>
                </a:solidFill>
                <a:latin typeface="+mj-lt"/>
                <a:cs typeface="+mj-cs"/>
              </a:rPr>
            </a:br>
            <a:r>
              <a:rPr lang="en-US" sz="2500" dirty="0" err="1">
                <a:solidFill>
                  <a:srgbClr val="FFFFFF"/>
                </a:solidFill>
                <a:latin typeface="+mj-lt"/>
                <a:cs typeface="+mj-cs"/>
              </a:rPr>
              <a:t>Relación</a:t>
            </a:r>
            <a:r>
              <a:rPr lang="en-US" sz="2500" dirty="0">
                <a:solidFill>
                  <a:srgbClr val="FFFFFF"/>
                </a:solidFill>
                <a:latin typeface="+mj-lt"/>
                <a:cs typeface="+mj-cs"/>
              </a:rPr>
              <a:t> de </a:t>
            </a:r>
            <a:r>
              <a:rPr lang="en-US" sz="2500" dirty="0" err="1">
                <a:solidFill>
                  <a:srgbClr val="FFFFFF"/>
                </a:solidFill>
                <a:latin typeface="+mj-lt"/>
                <a:cs typeface="+mj-cs"/>
              </a:rPr>
              <a:t>emprendimientos</a:t>
            </a:r>
            <a:r>
              <a:rPr lang="en-US" sz="2500" dirty="0">
                <a:solidFill>
                  <a:srgbClr val="FFFFFF"/>
                </a:solidFill>
                <a:latin typeface="+mj-lt"/>
                <a:cs typeface="+mj-cs"/>
              </a:rPr>
              <a:t> </a:t>
            </a:r>
            <a:r>
              <a:rPr lang="en-US" sz="2500" dirty="0" err="1">
                <a:solidFill>
                  <a:srgbClr val="FFFFFF"/>
                </a:solidFill>
                <a:latin typeface="+mj-lt"/>
                <a:cs typeface="+mj-cs"/>
              </a:rPr>
              <a:t>innovadores</a:t>
            </a:r>
            <a:r>
              <a:rPr lang="en-US" sz="2500" dirty="0">
                <a:solidFill>
                  <a:srgbClr val="FFFFFF"/>
                </a:solidFill>
                <a:latin typeface="+mj-lt"/>
                <a:cs typeface="+mj-cs"/>
              </a:rPr>
              <a:t> </a:t>
            </a:r>
            <a:r>
              <a:rPr lang="en-US" sz="2500" dirty="0" err="1">
                <a:solidFill>
                  <a:srgbClr val="FFFFFF"/>
                </a:solidFill>
                <a:latin typeface="+mj-lt"/>
                <a:cs typeface="+mj-cs"/>
              </a:rPr>
              <a:t>internaciones</a:t>
            </a:r>
            <a:r>
              <a:rPr lang="en-US" sz="2500" dirty="0">
                <a:solidFill>
                  <a:srgbClr val="FFFFFF"/>
                </a:solidFill>
                <a:latin typeface="+mj-lt"/>
                <a:cs typeface="+mj-cs"/>
              </a:rPr>
              <a:t> </a:t>
            </a:r>
            <a:r>
              <a:rPr lang="en-US" sz="2500" dirty="0" err="1">
                <a:solidFill>
                  <a:srgbClr val="FFFFFF"/>
                </a:solidFill>
                <a:latin typeface="+mj-lt"/>
                <a:cs typeface="+mj-cs"/>
              </a:rPr>
              <a:t>en</a:t>
            </a:r>
            <a:r>
              <a:rPr lang="en-US" sz="2500" dirty="0">
                <a:solidFill>
                  <a:srgbClr val="FFFFFF"/>
                </a:solidFill>
                <a:latin typeface="+mj-lt"/>
                <a:cs typeface="+mj-cs"/>
              </a:rPr>
              <a:t> distro </a:t>
            </a:r>
            <a:r>
              <a:rPr lang="en-US" sz="2500" dirty="0" err="1">
                <a:solidFill>
                  <a:srgbClr val="FFFFFF"/>
                </a:solidFill>
                <a:latin typeface="+mj-lt"/>
                <a:cs typeface="+mj-cs"/>
              </a:rPr>
              <a:t>hondureños</a:t>
            </a:r>
            <a:r>
              <a:rPr lang="en-US" sz="2500" dirty="0">
                <a:solidFill>
                  <a:srgbClr val="FFFFFF"/>
                </a:solidFill>
                <a:latin typeface="+mj-lt"/>
                <a:cs typeface="+mj-cs"/>
              </a:rPr>
              <a:t>.</a:t>
            </a:r>
            <a:br>
              <a:rPr lang="en-US" sz="2500" dirty="0">
                <a:solidFill>
                  <a:srgbClr val="FFFFFF"/>
                </a:solidFill>
                <a:latin typeface="+mj-lt"/>
                <a:cs typeface="+mj-cs"/>
              </a:rPr>
            </a:br>
            <a:endParaRPr lang="en-US" sz="2500" dirty="0">
              <a:solidFill>
                <a:srgbClr val="FFFFFF"/>
              </a:solidFill>
              <a:latin typeface="+mj-lt"/>
              <a:cs typeface="+mj-cs"/>
            </a:endParaRPr>
          </a:p>
        </p:txBody>
      </p:sp>
      <p:sp>
        <p:nvSpPr>
          <p:cNvPr id="6" name="Text Box 4">
            <a:extLst>
              <a:ext uri="{FF2B5EF4-FFF2-40B4-BE49-F238E27FC236}">
                <a16:creationId xmlns:a16="http://schemas.microsoft.com/office/drawing/2014/main" id="{7ADBB7AD-68E8-C74E-90B0-3BA3863E2AC4}"/>
              </a:ext>
            </a:extLst>
          </p:cNvPr>
          <p:cNvSpPr txBox="1">
            <a:spLocks noChangeArrowheads="1"/>
          </p:cNvSpPr>
          <p:nvPr/>
        </p:nvSpPr>
        <p:spPr bwMode="auto">
          <a:xfrm>
            <a:off x="1400374" y="1850425"/>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7" name="Google Shape;1410;p103">
            <a:extLst>
              <a:ext uri="{FF2B5EF4-FFF2-40B4-BE49-F238E27FC236}">
                <a16:creationId xmlns:a16="http://schemas.microsoft.com/office/drawing/2014/main" id="{764680CF-14CB-D34E-842D-90933B85F8AF}"/>
              </a:ext>
            </a:extLst>
          </p:cNvPr>
          <p:cNvGrpSpPr/>
          <p:nvPr/>
        </p:nvGrpSpPr>
        <p:grpSpPr>
          <a:xfrm>
            <a:off x="1074496" y="135317"/>
            <a:ext cx="1605280" cy="1657985"/>
            <a:chOff x="1836927" y="0"/>
            <a:chExt cx="2767450" cy="2766400"/>
          </a:xfrm>
        </p:grpSpPr>
        <p:cxnSp>
          <p:nvCxnSpPr>
            <p:cNvPr id="9" name="Google Shape;1411;p103">
              <a:extLst>
                <a:ext uri="{FF2B5EF4-FFF2-40B4-BE49-F238E27FC236}">
                  <a16:creationId xmlns:a16="http://schemas.microsoft.com/office/drawing/2014/main" id="{D290EA9B-0DB1-5D42-B3FF-421DDE8B62A7}"/>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2;p103">
              <a:extLst>
                <a:ext uri="{FF2B5EF4-FFF2-40B4-BE49-F238E27FC236}">
                  <a16:creationId xmlns:a16="http://schemas.microsoft.com/office/drawing/2014/main" id="{B83B64E4-DDF4-9F48-A28E-493AA343412D}"/>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3;p103">
              <a:extLst>
                <a:ext uri="{FF2B5EF4-FFF2-40B4-BE49-F238E27FC236}">
                  <a16:creationId xmlns:a16="http://schemas.microsoft.com/office/drawing/2014/main" id="{354EA6C8-0826-8847-820F-E28B28B49A86}"/>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4;p103">
              <a:extLst>
                <a:ext uri="{FF2B5EF4-FFF2-40B4-BE49-F238E27FC236}">
                  <a16:creationId xmlns:a16="http://schemas.microsoft.com/office/drawing/2014/main" id="{BFA74DCB-5AD3-A24B-9BC4-47BFD5252962}"/>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4" name="Imagen 134" descr="Un par de personas sentadas en una mesa de madera&#10;&#10;Descripción generada automáticamente con confianza media">
            <a:extLst>
              <a:ext uri="{FF2B5EF4-FFF2-40B4-BE49-F238E27FC236}">
                <a16:creationId xmlns:a16="http://schemas.microsoft.com/office/drawing/2014/main" id="{73D11951-2091-AD46-BBA7-346A643735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71" t="10452" b="12405"/>
          <a:stretch>
            <a:fillRect/>
          </a:stretch>
        </p:blipFill>
        <p:spPr bwMode="auto">
          <a:xfrm>
            <a:off x="1226103" y="280815"/>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7">
            <a:extLst>
              <a:ext uri="{FF2B5EF4-FFF2-40B4-BE49-F238E27FC236}">
                <a16:creationId xmlns:a16="http://schemas.microsoft.com/office/drawing/2014/main" id="{796258D1-656E-0847-8909-3A8EAFA79F75}"/>
              </a:ext>
            </a:extLst>
          </p:cNvPr>
          <p:cNvSpPr txBox="1">
            <a:spLocks noChangeArrowheads="1"/>
          </p:cNvSpPr>
          <p:nvPr/>
        </p:nvSpPr>
        <p:spPr bwMode="auto">
          <a:xfrm>
            <a:off x="951242" y="1762423"/>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674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0E0E0B62-E8D6-8B96-C613-9E76CAAF6DA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331699-DEB9-0942-907B-712B85411330}"/>
              </a:ext>
            </a:extLst>
          </p:cNvPr>
          <p:cNvSpPr>
            <a:spLocks noGrp="1"/>
          </p:cNvSpPr>
          <p:nvPr>
            <p:ph type="title"/>
          </p:nvPr>
        </p:nvSpPr>
        <p:spPr>
          <a:xfrm>
            <a:off x="2893512" y="325550"/>
            <a:ext cx="8262168" cy="2530384"/>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latin typeface="+mj-lt"/>
                <a:cs typeface="+mj-cs"/>
              </a:rPr>
              <a:t>Gracias!</a:t>
            </a:r>
          </a:p>
        </p:txBody>
      </p:sp>
    </p:spTree>
    <p:extLst>
      <p:ext uri="{BB962C8B-B14F-4D97-AF65-F5344CB8AC3E}">
        <p14:creationId xmlns:p14="http://schemas.microsoft.com/office/powerpoint/2010/main" val="427527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magen que contiene persona, hombre, viendo, verde&#10;&#10;Descripción generada automáticamente">
            <a:extLst>
              <a:ext uri="{FF2B5EF4-FFF2-40B4-BE49-F238E27FC236}">
                <a16:creationId xmlns:a16="http://schemas.microsoft.com/office/drawing/2014/main" id="{13F0CB65-DFB9-4C7B-BE2A-F0DDBF6934A6}"/>
              </a:ext>
            </a:extLst>
          </p:cNvPr>
          <p:cNvPicPr>
            <a:picLocks noChangeAspect="1"/>
          </p:cNvPicPr>
          <p:nvPr/>
        </p:nvPicPr>
        <p:blipFill rotWithShape="1">
          <a:blip r:embed="rId2"/>
          <a:srcRect l="22255" r="1043"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855E5CEA-5B3D-453C-8DA5-D30EF24C1502}"/>
              </a:ext>
            </a:extLst>
          </p:cNvPr>
          <p:cNvSpPr txBox="1"/>
          <p:nvPr/>
        </p:nvSpPr>
        <p:spPr>
          <a:xfrm>
            <a:off x="424815" y="1679367"/>
            <a:ext cx="7329502"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r">
              <a:lnSpc>
                <a:spcPct val="90000"/>
              </a:lnSpc>
              <a:spcAft>
                <a:spcPts val="600"/>
              </a:spcAft>
            </a:pP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s-HN" sz="2000" i="1" dirty="0">
                <a:latin typeface="Times New Roman" panose="02020603050405020304" pitchFamily="18" charset="0"/>
                <a:ea typeface="+mn-lt"/>
                <a:cs typeface="Times New Roman" panose="02020603050405020304" pitchFamily="18" charset="0"/>
              </a:rPr>
              <a:t>“El planteamiento del problema es el centro, el corazón de la investigación:</a:t>
            </a:r>
            <a:br>
              <a:rPr lang="es-HN" sz="2000" i="1" dirty="0">
                <a:latin typeface="Times New Roman" panose="02020603050405020304" pitchFamily="18" charset="0"/>
                <a:ea typeface="+mn-lt"/>
                <a:cs typeface="Times New Roman" panose="02020603050405020304" pitchFamily="18" charset="0"/>
              </a:rPr>
            </a:br>
            <a:r>
              <a:rPr lang="es-HN" sz="2000" i="1" dirty="0">
                <a:latin typeface="Times New Roman" panose="02020603050405020304" pitchFamily="18" charset="0"/>
                <a:ea typeface="+mn-lt"/>
                <a:cs typeface="Times New Roman" panose="02020603050405020304" pitchFamily="18" charset="0"/>
              </a:rPr>
              <a:t> dicta o define los métodos y la ruta a seguir.”</a:t>
            </a:r>
            <a:r>
              <a:rPr lang="en-US" sz="2000" dirty="0">
                <a:latin typeface="Times New Roman" panose="02020603050405020304" pitchFamily="18" charset="0"/>
                <a:ea typeface="+mn-lt"/>
                <a:cs typeface="Times New Roman" panose="02020603050405020304" pitchFamily="18" charset="0"/>
              </a:rPr>
              <a:t> </a:t>
            </a:r>
            <a:endParaRPr lang="es-ES"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r>
              <a:rPr lang="en-US" sz="2000" b="1" i="1" dirty="0">
                <a:latin typeface="Times New Roman" panose="02020603050405020304" pitchFamily="18" charset="0"/>
                <a:ea typeface="+mn-lt"/>
                <a:cs typeface="Times New Roman" panose="02020603050405020304" pitchFamily="18" charset="0"/>
              </a:rPr>
              <a:t>Roberto Hernández-Sampieri</a:t>
            </a:r>
            <a:r>
              <a:rPr lang="en-US" sz="2000" b="1" i="1" baseline="30000" dirty="0">
                <a:latin typeface="Times New Roman" panose="02020603050405020304" pitchFamily="18" charset="0"/>
                <a:ea typeface="+mn-lt"/>
                <a:cs typeface="Times New Roman" panose="02020603050405020304" pitchFamily="18" charset="0"/>
              </a:rPr>
              <a:t>1</a:t>
            </a:r>
          </a:p>
          <a:p>
            <a:pPr algn="r">
              <a:lnSpc>
                <a:spcPct val="90000"/>
              </a:lnSpc>
              <a:spcAft>
                <a:spcPts val="600"/>
              </a:spcAft>
            </a:pPr>
            <a:endParaRPr lang="en-US" sz="2000" b="1" i="1" baseline="30000" dirty="0">
              <a:latin typeface="Times New Roman" panose="02020603050405020304" pitchFamily="18" charset="0"/>
              <a:ea typeface="+mn-lt"/>
              <a:cs typeface="Times New Roman" panose="02020603050405020304" pitchFamily="18" charset="0"/>
            </a:endParaRPr>
          </a:p>
          <a:p>
            <a:endParaRPr lang="es-ES"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En realidad, </a:t>
            </a:r>
            <a:r>
              <a:rPr lang="es-ES" sz="1800" b="0" i="1" u="none" strike="noStrike" baseline="0" dirty="0">
                <a:latin typeface="Times New Roman" panose="02020603050405020304" pitchFamily="18" charset="0"/>
                <a:cs typeface="Times New Roman" panose="02020603050405020304" pitchFamily="18" charset="0"/>
              </a:rPr>
              <a:t>plantear el problema no es sino afinar y estructurar más formalmente </a:t>
            </a:r>
            <a:r>
              <a:rPr lang="en-US" sz="1800" b="0" i="1" u="none" strike="noStrike" baseline="0" dirty="0">
                <a:latin typeface="Times New Roman" panose="02020603050405020304" pitchFamily="18" charset="0"/>
                <a:cs typeface="Times New Roman" panose="02020603050405020304" pitchFamily="18" charset="0"/>
              </a:rPr>
              <a:t>la idea de investigación</a:t>
            </a:r>
            <a:r>
              <a:rPr lang="en-US" sz="1800" b="0" i="0" u="none" strike="noStrike" baseline="0" dirty="0">
                <a:latin typeface="Times New Roman" panose="02020603050405020304" pitchFamily="18" charset="0"/>
                <a:cs typeface="Times New Roman" panose="02020603050405020304" pitchFamily="18" charset="0"/>
              </a:rPr>
              <a:t>.</a:t>
            </a:r>
          </a:p>
          <a:p>
            <a:endParaRPr lang="en-US" sz="1800" b="0" i="0" u="none" strike="noStrike" baseline="0" dirty="0">
              <a:latin typeface="Times New Roman" panose="02020603050405020304" pitchFamily="18" charset="0"/>
              <a:cs typeface="Times New Roman" panose="02020603050405020304" pitchFamily="18" charset="0"/>
            </a:endParaRPr>
          </a:p>
          <a:p>
            <a:r>
              <a:rPr lang="es-ES" sz="1800" b="0" i="0" u="none" strike="noStrike" baseline="0" dirty="0">
                <a:latin typeface="Times New Roman" panose="02020603050405020304" pitchFamily="18" charset="0"/>
                <a:cs typeface="Times New Roman" panose="02020603050405020304" pitchFamily="18" charset="0"/>
              </a:rPr>
              <a:t>El paso de la idea al planteamiento del problema puede ser inmediato o bien tardar un tiempo considerable; depende de cuán familiarizado esté el investigador con el tema de su estudio, la complejidad misma de la idea,</a:t>
            </a:r>
          </a:p>
          <a:p>
            <a:r>
              <a:rPr lang="es-ES" sz="1800" b="0" i="0" u="none" strike="noStrike" baseline="0" dirty="0">
                <a:latin typeface="Times New Roman" panose="02020603050405020304" pitchFamily="18" charset="0"/>
                <a:cs typeface="Times New Roman" panose="02020603050405020304" pitchFamily="18" charset="0"/>
              </a:rPr>
              <a:t>la existencia de estudios antecedentes, el empeño del investigador y sus habilidades </a:t>
            </a:r>
            <a:r>
              <a:rPr lang="en-US" sz="1800" b="0" i="0" u="none" strike="noStrike" baseline="0" dirty="0" err="1">
                <a:latin typeface="Times New Roman" panose="02020603050405020304" pitchFamily="18" charset="0"/>
                <a:cs typeface="Times New Roman" panose="02020603050405020304" pitchFamily="18" charset="0"/>
              </a:rPr>
              <a:t>personales</a:t>
            </a:r>
            <a:r>
              <a:rPr lang="en-US" sz="1800" b="0" i="0" u="none" strike="noStrike" baseline="0" dirty="0">
                <a:latin typeface="Times New Roman" panose="02020603050405020304" pitchFamily="18" charset="0"/>
                <a:cs typeface="Times New Roman" panose="02020603050405020304" pitchFamily="18" charset="0"/>
              </a:rPr>
              <a:t>.</a:t>
            </a:r>
            <a:endParaRPr lang="es-HN" sz="2000" i="1" dirty="0">
              <a:latin typeface="Times New Roman" panose="02020603050405020304" pitchFamily="18" charset="0"/>
              <a:ea typeface="+mn-lt"/>
              <a:cs typeface="Times New Roman" panose="02020603050405020304" pitchFamily="18" charset="0"/>
            </a:endParaRPr>
          </a:p>
          <a:p>
            <a:pPr algn="r">
              <a:lnSpc>
                <a:spcPct val="90000"/>
              </a:lnSpc>
              <a:spcAft>
                <a:spcPts val="600"/>
              </a:spcAft>
            </a:pPr>
            <a:endParaRPr lang="es-ES" b="1" dirty="0">
              <a:latin typeface="Times New Roman" panose="02020603050405020304" pitchFamily="18" charset="0"/>
              <a:ea typeface="+mn-lt"/>
              <a:cs typeface="Times New Roman" panose="02020603050405020304" pitchFamily="18" charset="0"/>
            </a:endParaRPr>
          </a:p>
        </p:txBody>
      </p:sp>
      <p:grpSp>
        <p:nvGrpSpPr>
          <p:cNvPr id="9" name="Google Shape;1410;p103">
            <a:extLst>
              <a:ext uri="{FF2B5EF4-FFF2-40B4-BE49-F238E27FC236}">
                <a16:creationId xmlns:a16="http://schemas.microsoft.com/office/drawing/2014/main" id="{B25025DC-9D38-3D45-AE71-82869464F440}"/>
              </a:ext>
            </a:extLst>
          </p:cNvPr>
          <p:cNvGrpSpPr/>
          <p:nvPr/>
        </p:nvGrpSpPr>
        <p:grpSpPr>
          <a:xfrm>
            <a:off x="9927878" y="4731729"/>
            <a:ext cx="1605280" cy="1657985"/>
            <a:chOff x="1836927" y="0"/>
            <a:chExt cx="2767450" cy="2766400"/>
          </a:xfrm>
        </p:grpSpPr>
        <p:cxnSp>
          <p:nvCxnSpPr>
            <p:cNvPr id="10" name="Google Shape;1411;p103">
              <a:extLst>
                <a:ext uri="{FF2B5EF4-FFF2-40B4-BE49-F238E27FC236}">
                  <a16:creationId xmlns:a16="http://schemas.microsoft.com/office/drawing/2014/main" id="{CE8272F7-5114-7049-8FAE-3748811CFF8D}"/>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2;p103">
              <a:extLst>
                <a:ext uri="{FF2B5EF4-FFF2-40B4-BE49-F238E27FC236}">
                  <a16:creationId xmlns:a16="http://schemas.microsoft.com/office/drawing/2014/main" id="{62E52266-2691-A645-8A2E-9963FD076F07}"/>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4" name="Google Shape;1413;p103">
              <a:extLst>
                <a:ext uri="{FF2B5EF4-FFF2-40B4-BE49-F238E27FC236}">
                  <a16:creationId xmlns:a16="http://schemas.microsoft.com/office/drawing/2014/main" id="{FC483C4C-B9BB-674C-A3E6-1E5034B9C5C6}"/>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6" name="Google Shape;1414;p103">
              <a:extLst>
                <a:ext uri="{FF2B5EF4-FFF2-40B4-BE49-F238E27FC236}">
                  <a16:creationId xmlns:a16="http://schemas.microsoft.com/office/drawing/2014/main" id="{BF04489B-2881-ED47-B0B1-5029EC0B5976}"/>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7" name="Imagen 134" descr="Un par de personas sentadas en una mesa de madera&#10;&#10;Descripción generada automáticamente con confianza media">
            <a:extLst>
              <a:ext uri="{FF2B5EF4-FFF2-40B4-BE49-F238E27FC236}">
                <a16:creationId xmlns:a16="http://schemas.microsoft.com/office/drawing/2014/main" id="{3DA120EB-14B2-F343-A038-B4BCF13E1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10079485" y="4877227"/>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4">
            <a:extLst>
              <a:ext uri="{FF2B5EF4-FFF2-40B4-BE49-F238E27FC236}">
                <a16:creationId xmlns:a16="http://schemas.microsoft.com/office/drawing/2014/main" id="{F1501CEC-A618-364C-87FE-A000A785EDBA}"/>
              </a:ext>
            </a:extLst>
          </p:cNvPr>
          <p:cNvSpPr txBox="1">
            <a:spLocks noChangeArrowheads="1"/>
          </p:cNvSpPr>
          <p:nvPr/>
        </p:nvSpPr>
        <p:spPr bwMode="auto">
          <a:xfrm>
            <a:off x="10253756" y="6446837"/>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22141205</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Text Box 27">
            <a:extLst>
              <a:ext uri="{FF2B5EF4-FFF2-40B4-BE49-F238E27FC236}">
                <a16:creationId xmlns:a16="http://schemas.microsoft.com/office/drawing/2014/main" id="{06BF2592-B2E8-C14B-9C21-2764141B1D0F}"/>
              </a:ext>
            </a:extLst>
          </p:cNvPr>
          <p:cNvSpPr txBox="1">
            <a:spLocks noChangeArrowheads="1"/>
          </p:cNvSpPr>
          <p:nvPr/>
        </p:nvSpPr>
        <p:spPr bwMode="auto">
          <a:xfrm>
            <a:off x="9804624" y="6358835"/>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79972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2" name="Group 11">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20" name="Freeform: Shape 19">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13" name="Group 12">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4" name="Group 13">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8" name="Freeform: Shape 17">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5" name="Group 14">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16" name="Freeform: Shape 15">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ED89F942-4EEE-4A05-8884-4EFCE3459F93}"/>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b="1" kern="1200" dirty="0">
                <a:solidFill>
                  <a:schemeClr val="tx1"/>
                </a:solidFill>
                <a:effectLst/>
                <a:latin typeface="+mj-lt"/>
                <a:ea typeface="+mj-ea"/>
                <a:cs typeface="+mj-cs"/>
              </a:rPr>
              <a:t>1.3 </a:t>
            </a:r>
            <a:r>
              <a:rPr lang="en-US" sz="4000" b="1" kern="1200" dirty="0" err="1">
                <a:solidFill>
                  <a:schemeClr val="tx1"/>
                </a:solidFill>
                <a:effectLst/>
                <a:latin typeface="+mj-lt"/>
                <a:ea typeface="+mj-ea"/>
                <a:cs typeface="+mj-cs"/>
              </a:rPr>
              <a:t>Definición</a:t>
            </a:r>
            <a:r>
              <a:rPr lang="en-US" sz="4000" b="1" kern="1200" dirty="0">
                <a:solidFill>
                  <a:schemeClr val="tx1"/>
                </a:solidFill>
                <a:effectLst/>
                <a:latin typeface="+mj-lt"/>
                <a:ea typeface="+mj-ea"/>
                <a:cs typeface="+mj-cs"/>
              </a:rPr>
              <a:t> del </a:t>
            </a:r>
            <a:r>
              <a:rPr lang="en-US" sz="4000" b="1" kern="1200" dirty="0" err="1">
                <a:solidFill>
                  <a:schemeClr val="tx1"/>
                </a:solidFill>
                <a:effectLst/>
                <a:latin typeface="+mj-lt"/>
                <a:ea typeface="+mj-ea"/>
                <a:cs typeface="+mj-cs"/>
              </a:rPr>
              <a:t>Problema</a:t>
            </a:r>
            <a:endParaRPr lang="en-US" sz="4000" kern="1200" dirty="0">
              <a:solidFill>
                <a:schemeClr val="tx1"/>
              </a:solidFill>
              <a:latin typeface="+mj-lt"/>
              <a:ea typeface="+mj-ea"/>
              <a:cs typeface="+mj-cs"/>
            </a:endParaRPr>
          </a:p>
        </p:txBody>
      </p:sp>
      <p:sp>
        <p:nvSpPr>
          <p:cNvPr id="4" name="TextBox 3">
            <a:extLst>
              <a:ext uri="{FF2B5EF4-FFF2-40B4-BE49-F238E27FC236}">
                <a16:creationId xmlns:a16="http://schemas.microsoft.com/office/drawing/2014/main" id="{5E1CA553-A495-4F79-804B-79C1E025E304}"/>
              </a:ext>
            </a:extLst>
          </p:cNvPr>
          <p:cNvSpPr txBox="1"/>
          <p:nvPr/>
        </p:nvSpPr>
        <p:spPr>
          <a:xfrm>
            <a:off x="4572000" y="119269"/>
            <a:ext cx="6767507" cy="6311347"/>
          </a:xfrm>
          <a:prstGeom prst="rect">
            <a:avLst/>
          </a:prstGeom>
        </p:spPr>
        <p:txBody>
          <a:bodyPr vert="horz" lIns="91440" tIns="45720" rIns="91440" bIns="45720" rtlCol="0">
            <a:noAutofit/>
          </a:bodyPr>
          <a:lstStyle/>
          <a:p>
            <a:r>
              <a:rPr lang="es-ES" sz="1200" dirty="0"/>
              <a:t>La pandemia del COVID-19 es uno de los desafíos más serios que ha enfrentado la humanidad en los últimos tiempos. Todavía se desconoce lo que podría ser su costo total en vidas humanas. De manera simultánea a la pérdida de vidas y profunda crisis de salud, el mundo está siendo testigo de un colapso económico que impactará de manera severa el bienestar de grandes segmentos de la población durante los próximos años. Algunas de las medidas que se está tomando para contrarrestar la pandemia afectará a nuestras vidas en el futuro de manera insustancial. La combinación de políticas como el distanciamiento social, el confinamiento y las cuarentenas implicaron una reducción, casi una parada total, de todas las actividades de producción y consumo por un período de tiempo incierto, que desplomó el mercado y llegó al cierre de muchas empresas y al desempleo de millones de personas. Las fronteras se cerraron y las cadenas globales de valor se irrumpieron, nos preocupa el efecto nivel, el impacto de la crisis sobre el tamaño de las economías y su capacidad para recuperar el crecimiento después de una crisis. Pero nos preocupa igualmente su impacto distributivo. La crisis interactúa con la caridad preexistente en tendencia de ingresos, capacidad de generación de ingresos, condiciones de trabajo, acceso a servicios públicos y muchos otros aspectos que hacen que algunas personas sean vulnerables a la crisis económica como estas. El emprendimiento ha cobrado importancia a nivel mundial como factor clave para generar sostenibilidad y desarrollo local en un país. Honduras no ha sido ajena a esta realidad; pero con las diferentes problemáticas que acarrea la pandemia causada por el COVID-19 ha ocasionado la inserción de nuevos emprendimientos impulsados por la desalentadora situación socioeconómica en el país. (Martínez, 2021)</a:t>
            </a:r>
          </a:p>
          <a:p>
            <a:endParaRPr lang="es-ES" sz="1200" dirty="0"/>
          </a:p>
          <a:p>
            <a:r>
              <a:rPr lang="es-HN" sz="1200" dirty="0"/>
              <a:t>El Coronavirus ha venido a desmoronar el modo de vida de miles de millones de individuos en el planeta; y evidentemente, no hay que considerar sólo a los contaminados, que se cuentan por millones a partir de ahora; o el enorme número de muertos. Sino también la gran cantidad de familias que están viendo disminuir su salario, ya sea por la disminución de sus ejercicios financieros, o por la falta de empleo y la inconcebibilidad de encontrar otra línea de trabajo una puerta abierta.</a:t>
            </a:r>
            <a:endParaRPr lang="en-HN" sz="1200" dirty="0"/>
          </a:p>
          <a:p>
            <a:r>
              <a:rPr lang="es-HN" sz="1200" dirty="0"/>
              <a:t> </a:t>
            </a:r>
            <a:endParaRPr lang="en-HN" sz="1200" dirty="0"/>
          </a:p>
          <a:p>
            <a:r>
              <a:rPr lang="es-HN" sz="1200" dirty="0"/>
              <a:t>También el punto de vista monetario no es muy alentador, el Banco Mundial ha vuelto a evaluar los efectos financieros de la pandemia; y los resultados, en particular para nuestro distrito, no son esperanzadores, ya que se estima que la tasa de desempleo actual es del 8.37%, una clara diferencia a lo que categorizamos en el 2019 antes de iniciar la pandemia, en ese entonces contábamos con el 5.89%, lo que nos dice que la tasa de desempleo en nuestro país se elevó un 2.48%, esta desintegración del movimiento monetario afecta directamente a las condiciones empresariales de los individuos, disminuyendo las horas de trabajo, influyendo en las circunstancias laborales, potenciando los negocios ocasionales o ampliando el desempleo.</a:t>
            </a:r>
            <a:r>
              <a:rPr lang="es-HN" sz="1200" baseline="30000" dirty="0"/>
              <a:t>(Anexo 1)</a:t>
            </a:r>
            <a:endParaRPr lang="en-HN" sz="1200" dirty="0"/>
          </a:p>
          <a:p>
            <a:endParaRPr lang="en-HN" dirty="0"/>
          </a:p>
          <a:p>
            <a:r>
              <a:rPr lang="es-HN" dirty="0"/>
              <a:t> </a:t>
            </a:r>
            <a:endParaRPr lang="en-HN" dirty="0"/>
          </a:p>
          <a:p>
            <a:pPr marR="0">
              <a:lnSpc>
                <a:spcPct val="90000"/>
              </a:lnSpc>
              <a:spcBef>
                <a:spcPts val="0"/>
              </a:spcBef>
              <a:spcAft>
                <a:spcPts val="600"/>
              </a:spcAft>
            </a:pPr>
            <a:endParaRPr lang="en-US" sz="1400" dirty="0">
              <a:solidFill>
                <a:schemeClr val="tx1">
                  <a:alpha val="80000"/>
                </a:schemeClr>
              </a:solidFill>
              <a:effectLst/>
            </a:endParaRPr>
          </a:p>
        </p:txBody>
      </p:sp>
      <p:grpSp>
        <p:nvGrpSpPr>
          <p:cNvPr id="22" name="Google Shape;1410;p103">
            <a:extLst>
              <a:ext uri="{FF2B5EF4-FFF2-40B4-BE49-F238E27FC236}">
                <a16:creationId xmlns:a16="http://schemas.microsoft.com/office/drawing/2014/main" id="{0583C3FA-DDC5-8A40-88CD-7F4CE98DCD6C}"/>
              </a:ext>
            </a:extLst>
          </p:cNvPr>
          <p:cNvGrpSpPr/>
          <p:nvPr/>
        </p:nvGrpSpPr>
        <p:grpSpPr>
          <a:xfrm>
            <a:off x="123254" y="4772631"/>
            <a:ext cx="1605280" cy="1657985"/>
            <a:chOff x="1836927" y="0"/>
            <a:chExt cx="2767450" cy="2766400"/>
          </a:xfrm>
        </p:grpSpPr>
        <p:cxnSp>
          <p:nvCxnSpPr>
            <p:cNvPr id="23" name="Google Shape;1411;p103">
              <a:extLst>
                <a:ext uri="{FF2B5EF4-FFF2-40B4-BE49-F238E27FC236}">
                  <a16:creationId xmlns:a16="http://schemas.microsoft.com/office/drawing/2014/main" id="{EC4AAC69-C2C3-4D43-9929-896A481C6DA5}"/>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4" name="Google Shape;1412;p103">
              <a:extLst>
                <a:ext uri="{FF2B5EF4-FFF2-40B4-BE49-F238E27FC236}">
                  <a16:creationId xmlns:a16="http://schemas.microsoft.com/office/drawing/2014/main" id="{CE0CD2A9-84AF-2446-A156-81D64C7D3794}"/>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25" name="Google Shape;1413;p103">
              <a:extLst>
                <a:ext uri="{FF2B5EF4-FFF2-40B4-BE49-F238E27FC236}">
                  <a16:creationId xmlns:a16="http://schemas.microsoft.com/office/drawing/2014/main" id="{8F379368-2EB1-B04D-B903-94757074A7B6}"/>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26" name="Google Shape;1414;p103">
              <a:extLst>
                <a:ext uri="{FF2B5EF4-FFF2-40B4-BE49-F238E27FC236}">
                  <a16:creationId xmlns:a16="http://schemas.microsoft.com/office/drawing/2014/main" id="{F518703C-A0B1-2D42-A1DA-6A980F54614F}"/>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27" name="Imagen 134" descr="Un par de personas sentadas en una mesa de madera&#10;&#10;Descripción generada automáticamente con confianza media">
            <a:extLst>
              <a:ext uri="{FF2B5EF4-FFF2-40B4-BE49-F238E27FC236}">
                <a16:creationId xmlns:a16="http://schemas.microsoft.com/office/drawing/2014/main" id="{7B45C92B-4740-2445-92CD-8C7022CD7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71" t="10452" b="12405"/>
          <a:stretch>
            <a:fillRect/>
          </a:stretch>
        </p:blipFill>
        <p:spPr bwMode="auto">
          <a:xfrm>
            <a:off x="274861" y="4918129"/>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28" name="Text Box 27">
            <a:extLst>
              <a:ext uri="{FF2B5EF4-FFF2-40B4-BE49-F238E27FC236}">
                <a16:creationId xmlns:a16="http://schemas.microsoft.com/office/drawing/2014/main" id="{669A1DE9-4232-3A4D-8FCB-1D563F7CD2A7}"/>
              </a:ext>
            </a:extLst>
          </p:cNvPr>
          <p:cNvSpPr txBox="1">
            <a:spLocks noChangeArrowheads="1"/>
          </p:cNvSpPr>
          <p:nvPr/>
        </p:nvSpPr>
        <p:spPr bwMode="auto">
          <a:xfrm>
            <a:off x="0" y="6399737"/>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385405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96781C-32A1-4FDA-A83B-A7FF8C1B1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a:extLst>
              <a:ext uri="{FF2B5EF4-FFF2-40B4-BE49-F238E27FC236}">
                <a16:creationId xmlns:a16="http://schemas.microsoft.com/office/drawing/2014/main" id="{4C2F0996-1AB3-445B-8113-C7A7E875D0D4}"/>
              </a:ext>
            </a:extLst>
          </p:cNvPr>
          <p:cNvSpPr>
            <a:spLocks noGrp="1"/>
          </p:cNvSpPr>
          <p:nvPr>
            <p:ph type="title"/>
          </p:nvPr>
        </p:nvSpPr>
        <p:spPr>
          <a:xfrm>
            <a:off x="4987956" y="348548"/>
            <a:ext cx="6140449" cy="1323439"/>
          </a:xfrm>
        </p:spPr>
        <p:txBody>
          <a:bodyPr vert="horz" lIns="91440" tIns="45720" rIns="91440" bIns="45720" rtlCol="0" anchor="t">
            <a:normAutofit/>
          </a:bodyPr>
          <a:lstStyle/>
          <a:p>
            <a:r>
              <a:rPr lang="en-US" sz="4000" b="1" dirty="0">
                <a:solidFill>
                  <a:schemeClr val="bg1"/>
                </a:solidFill>
                <a:effectLst/>
                <a:latin typeface="+mj-lt"/>
                <a:cs typeface="+mj-cs"/>
              </a:rPr>
              <a:t>1.3b </a:t>
            </a:r>
            <a:r>
              <a:rPr lang="en-US" sz="4000" b="1" dirty="0" err="1">
                <a:solidFill>
                  <a:schemeClr val="bg1"/>
                </a:solidFill>
                <a:effectLst/>
                <a:latin typeface="+mj-lt"/>
                <a:cs typeface="+mj-cs"/>
              </a:rPr>
              <a:t>Definición</a:t>
            </a:r>
            <a:r>
              <a:rPr lang="en-US" sz="4000" b="1" dirty="0">
                <a:solidFill>
                  <a:schemeClr val="bg1"/>
                </a:solidFill>
                <a:effectLst/>
                <a:latin typeface="+mj-lt"/>
                <a:cs typeface="+mj-cs"/>
              </a:rPr>
              <a:t> del </a:t>
            </a:r>
            <a:r>
              <a:rPr lang="en-US" sz="4000" b="1" dirty="0" err="1">
                <a:solidFill>
                  <a:schemeClr val="bg1"/>
                </a:solidFill>
                <a:effectLst/>
                <a:latin typeface="+mj-lt"/>
                <a:cs typeface="+mj-cs"/>
              </a:rPr>
              <a:t>Problema</a:t>
            </a:r>
            <a:endParaRPr lang="en-US" sz="4000" dirty="0">
              <a:solidFill>
                <a:schemeClr val="bg1"/>
              </a:solidFill>
              <a:latin typeface="+mj-lt"/>
              <a:cs typeface="+mj-cs"/>
            </a:endParaRPr>
          </a:p>
        </p:txBody>
      </p:sp>
      <p:pic>
        <p:nvPicPr>
          <p:cNvPr id="4098" name="Picture 2" descr="La formulación de un problema es más importante que su solución. |  Investigación de operaciones Univia">
            <a:extLst>
              <a:ext uri="{FF2B5EF4-FFF2-40B4-BE49-F238E27FC236}">
                <a16:creationId xmlns:a16="http://schemas.microsoft.com/office/drawing/2014/main" id="{EBBE085C-693E-4A62-81C8-010F730809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536" r="13168"/>
          <a:stretch/>
        </p:blipFill>
        <p:spPr bwMode="auto">
          <a:xfrm>
            <a:off x="20" y="10"/>
            <a:ext cx="4546582" cy="6857990"/>
          </a:xfrm>
          <a:custGeom>
            <a:avLst/>
            <a:gdLst/>
            <a:ahLst/>
            <a:cxnLst/>
            <a:rect l="l" t="t" r="r" b="b"/>
            <a:pathLst>
              <a:path w="4546602" h="6858000">
                <a:moveTo>
                  <a:pt x="4221600" y="6662544"/>
                </a:moveTo>
                <a:lnTo>
                  <a:pt x="4210150" y="6683027"/>
                </a:lnTo>
                <a:lnTo>
                  <a:pt x="4207002" y="6702976"/>
                </a:lnTo>
                <a:lnTo>
                  <a:pt x="4207002" y="6702977"/>
                </a:lnTo>
                <a:cubicBezTo>
                  <a:pt x="4207407" y="6716169"/>
                  <a:pt x="4212552" y="6729219"/>
                  <a:pt x="4220838" y="6742553"/>
                </a:cubicBezTo>
                <a:lnTo>
                  <a:pt x="4220839" y="6742555"/>
                </a:lnTo>
                <a:lnTo>
                  <a:pt x="4240316" y="6812062"/>
                </a:lnTo>
                <a:lnTo>
                  <a:pt x="4235543" y="6776800"/>
                </a:lnTo>
                <a:lnTo>
                  <a:pt x="4220839" y="6742555"/>
                </a:lnTo>
                <a:lnTo>
                  <a:pt x="4220838" y="6742552"/>
                </a:lnTo>
                <a:lnTo>
                  <a:pt x="4207002" y="6702976"/>
                </a:lnTo>
                <a:close/>
                <a:moveTo>
                  <a:pt x="4189594" y="6564620"/>
                </a:moveTo>
                <a:lnTo>
                  <a:pt x="4189594" y="6564621"/>
                </a:lnTo>
                <a:cubicBezTo>
                  <a:pt x="4199883" y="6575479"/>
                  <a:pt x="4205977" y="6582147"/>
                  <a:pt x="4212073" y="6588626"/>
                </a:cubicBezTo>
                <a:lnTo>
                  <a:pt x="4228695" y="6625225"/>
                </a:lnTo>
                <a:lnTo>
                  <a:pt x="4221601" y="6662541"/>
                </a:lnTo>
                <a:lnTo>
                  <a:pt x="4221600" y="6662541"/>
                </a:lnTo>
                <a:lnTo>
                  <a:pt x="4221600" y="6662542"/>
                </a:lnTo>
                <a:lnTo>
                  <a:pt x="4221601" y="6662541"/>
                </a:lnTo>
                <a:lnTo>
                  <a:pt x="4228684" y="6645552"/>
                </a:lnTo>
                <a:lnTo>
                  <a:pt x="4228695" y="6625225"/>
                </a:lnTo>
                <a:lnTo>
                  <a:pt x="4228695" y="6625224"/>
                </a:lnTo>
                <a:cubicBezTo>
                  <a:pt x="4226599" y="6611342"/>
                  <a:pt x="4220551" y="6597578"/>
                  <a:pt x="4212073" y="6588625"/>
                </a:cubicBezTo>
                <a:close/>
                <a:moveTo>
                  <a:pt x="4269915" y="6438981"/>
                </a:moveTo>
                <a:lnTo>
                  <a:pt x="4249984" y="6463840"/>
                </a:lnTo>
                <a:lnTo>
                  <a:pt x="4249982" y="6463849"/>
                </a:lnTo>
                <a:lnTo>
                  <a:pt x="4236188" y="6513012"/>
                </a:lnTo>
                <a:lnTo>
                  <a:pt x="4217381" y="6546194"/>
                </a:lnTo>
                <a:lnTo>
                  <a:pt x="4217381" y="6546195"/>
                </a:lnTo>
                <a:lnTo>
                  <a:pt x="4233719" y="6521804"/>
                </a:lnTo>
                <a:lnTo>
                  <a:pt x="4236188" y="6513012"/>
                </a:lnTo>
                <a:lnTo>
                  <a:pt x="4238998" y="6508052"/>
                </a:lnTo>
                <a:lnTo>
                  <a:pt x="4249982" y="6463849"/>
                </a:lnTo>
                <a:lnTo>
                  <a:pt x="4249984" y="6463841"/>
                </a:lnTo>
                <a:cubicBezTo>
                  <a:pt x="4252937" y="6451650"/>
                  <a:pt x="4260413" y="6444077"/>
                  <a:pt x="4269915" y="6438981"/>
                </a:cubicBezTo>
                <a:close/>
                <a:moveTo>
                  <a:pt x="4355914" y="6364769"/>
                </a:moveTo>
                <a:lnTo>
                  <a:pt x="4354607" y="6387910"/>
                </a:lnTo>
                <a:lnTo>
                  <a:pt x="4351952" y="6393385"/>
                </a:lnTo>
                <a:lnTo>
                  <a:pt x="4345189" y="6407332"/>
                </a:lnTo>
                <a:lnTo>
                  <a:pt x="4345189" y="6407333"/>
                </a:lnTo>
                <a:lnTo>
                  <a:pt x="4351952" y="6393385"/>
                </a:lnTo>
                <a:lnTo>
                  <a:pt x="4354608" y="6387910"/>
                </a:lnTo>
                <a:close/>
                <a:moveTo>
                  <a:pt x="4116820" y="4221391"/>
                </a:moveTo>
                <a:lnTo>
                  <a:pt x="4116820" y="4221392"/>
                </a:lnTo>
                <a:cubicBezTo>
                  <a:pt x="4117582" y="4232061"/>
                  <a:pt x="4117772" y="4243873"/>
                  <a:pt x="4122536" y="4253015"/>
                </a:cubicBezTo>
                <a:cubicBezTo>
                  <a:pt x="4134729" y="4277402"/>
                  <a:pt x="4150349" y="4300071"/>
                  <a:pt x="4162352" y="4324646"/>
                </a:cubicBezTo>
                <a:lnTo>
                  <a:pt x="4171306" y="4363891"/>
                </a:lnTo>
                <a:lnTo>
                  <a:pt x="4170544" y="4482004"/>
                </a:lnTo>
                <a:cubicBezTo>
                  <a:pt x="4167876" y="4546776"/>
                  <a:pt x="4167304" y="4612500"/>
                  <a:pt x="4110534" y="4659174"/>
                </a:cubicBezTo>
                <a:cubicBezTo>
                  <a:pt x="4105962" y="4662986"/>
                  <a:pt x="4103294" y="4671176"/>
                  <a:pt x="4102532" y="4677655"/>
                </a:cubicBezTo>
                <a:cubicBezTo>
                  <a:pt x="4098913" y="4707564"/>
                  <a:pt x="4098531" y="4738235"/>
                  <a:pt x="4092625" y="4767764"/>
                </a:cubicBezTo>
                <a:cubicBezTo>
                  <a:pt x="4090244" y="4779575"/>
                  <a:pt x="4089435" y="4790386"/>
                  <a:pt x="4091316" y="4800483"/>
                </a:cubicBezTo>
                <a:lnTo>
                  <a:pt x="4091316" y="4800484"/>
                </a:lnTo>
                <a:cubicBezTo>
                  <a:pt x="4093197" y="4810581"/>
                  <a:pt x="4097770" y="4819964"/>
                  <a:pt x="4106152" y="4828917"/>
                </a:cubicBezTo>
                <a:lnTo>
                  <a:pt x="4128333" y="4863343"/>
                </a:lnTo>
                <a:lnTo>
                  <a:pt x="4135862" y="4889275"/>
                </a:lnTo>
                <a:lnTo>
                  <a:pt x="4134157" y="4912168"/>
                </a:lnTo>
                <a:cubicBezTo>
                  <a:pt x="4132442" y="4919978"/>
                  <a:pt x="4132085" y="4927122"/>
                  <a:pt x="4132755" y="4933805"/>
                </a:cubicBezTo>
                <a:lnTo>
                  <a:pt x="4132755" y="4933806"/>
                </a:lnTo>
                <a:lnTo>
                  <a:pt x="4132757" y="4933810"/>
                </a:lnTo>
                <a:lnTo>
                  <a:pt x="4137514" y="4952673"/>
                </a:lnTo>
                <a:lnTo>
                  <a:pt x="4140307" y="4957453"/>
                </a:lnTo>
                <a:lnTo>
                  <a:pt x="4141585" y="4961456"/>
                </a:lnTo>
                <a:cubicBezTo>
                  <a:pt x="4146096" y="4970097"/>
                  <a:pt x="4151802" y="4978393"/>
                  <a:pt x="4157589" y="4987038"/>
                </a:cubicBezTo>
                <a:cubicBezTo>
                  <a:pt x="4168828" y="5003802"/>
                  <a:pt x="4182926" y="5022853"/>
                  <a:pt x="4184068" y="5041522"/>
                </a:cubicBezTo>
                <a:cubicBezTo>
                  <a:pt x="4184687" y="5052096"/>
                  <a:pt x="4187605" y="5062300"/>
                  <a:pt x="4191284" y="5072376"/>
                </a:cubicBezTo>
                <a:lnTo>
                  <a:pt x="4197188" y="5087444"/>
                </a:lnTo>
                <a:lnTo>
                  <a:pt x="4210215" y="5133220"/>
                </a:lnTo>
                <a:lnTo>
                  <a:pt x="4210217" y="5133225"/>
                </a:lnTo>
                <a:lnTo>
                  <a:pt x="4203501" y="5166113"/>
                </a:lnTo>
                <a:lnTo>
                  <a:pt x="4203501" y="5166114"/>
                </a:lnTo>
                <a:cubicBezTo>
                  <a:pt x="4202739" y="5167638"/>
                  <a:pt x="4203311" y="5169781"/>
                  <a:pt x="4204192" y="5172091"/>
                </a:cubicBezTo>
                <a:lnTo>
                  <a:pt x="4206739" y="5179068"/>
                </a:lnTo>
                <a:lnTo>
                  <a:pt x="4206573" y="5229433"/>
                </a:lnTo>
                <a:lnTo>
                  <a:pt x="4196024" y="5248936"/>
                </a:lnTo>
                <a:lnTo>
                  <a:pt x="4183116" y="5272796"/>
                </a:lnTo>
                <a:cubicBezTo>
                  <a:pt x="4171471" y="5285441"/>
                  <a:pt x="4163765" y="5298595"/>
                  <a:pt x="4159213" y="5312288"/>
                </a:cubicBezTo>
                <a:lnTo>
                  <a:pt x="4158157" y="5321350"/>
                </a:lnTo>
                <a:lnTo>
                  <a:pt x="4155683" y="5326163"/>
                </a:lnTo>
                <a:lnTo>
                  <a:pt x="4154237" y="5355014"/>
                </a:lnTo>
                <a:lnTo>
                  <a:pt x="4154237" y="5355015"/>
                </a:lnTo>
                <a:cubicBezTo>
                  <a:pt x="4154886" y="5364883"/>
                  <a:pt x="4156589" y="5375003"/>
                  <a:pt x="4159113" y="5385385"/>
                </a:cubicBezTo>
                <a:cubicBezTo>
                  <a:pt x="4162352" y="5398722"/>
                  <a:pt x="4164638" y="5412058"/>
                  <a:pt x="4167304" y="5425583"/>
                </a:cubicBezTo>
                <a:cubicBezTo>
                  <a:pt x="4171114" y="5443871"/>
                  <a:pt x="4175116" y="5462352"/>
                  <a:pt x="4178926" y="5480638"/>
                </a:cubicBezTo>
                <a:lnTo>
                  <a:pt x="4183450" y="5507668"/>
                </a:lnTo>
                <a:lnTo>
                  <a:pt x="4172831" y="5531692"/>
                </a:lnTo>
                <a:lnTo>
                  <a:pt x="4172830" y="5531693"/>
                </a:lnTo>
                <a:cubicBezTo>
                  <a:pt x="4165781" y="5537600"/>
                  <a:pt x="4162589" y="5542649"/>
                  <a:pt x="4162685" y="5547578"/>
                </a:cubicBezTo>
                <a:lnTo>
                  <a:pt x="4162685" y="5547579"/>
                </a:lnTo>
                <a:cubicBezTo>
                  <a:pt x="4162780" y="5552508"/>
                  <a:pt x="4166162" y="5557318"/>
                  <a:pt x="4172258" y="5562747"/>
                </a:cubicBezTo>
                <a:cubicBezTo>
                  <a:pt x="4214932" y="5600468"/>
                  <a:pt x="4241603" y="5646190"/>
                  <a:pt x="4243506" y="5704484"/>
                </a:cubicBezTo>
                <a:cubicBezTo>
                  <a:pt x="4243888" y="5716486"/>
                  <a:pt x="4246554" y="5728679"/>
                  <a:pt x="4249412" y="5740489"/>
                </a:cubicBezTo>
                <a:cubicBezTo>
                  <a:pt x="4251127" y="5747729"/>
                  <a:pt x="4253033" y="5756494"/>
                  <a:pt x="4258177" y="5760874"/>
                </a:cubicBezTo>
                <a:cubicBezTo>
                  <a:pt x="4297420" y="5794975"/>
                  <a:pt x="4324663" y="5837458"/>
                  <a:pt x="4346573" y="5883752"/>
                </a:cubicBezTo>
                <a:lnTo>
                  <a:pt x="4346575" y="5883756"/>
                </a:lnTo>
                <a:lnTo>
                  <a:pt x="4364477" y="5935946"/>
                </a:lnTo>
                <a:lnTo>
                  <a:pt x="4364478" y="5935950"/>
                </a:lnTo>
                <a:lnTo>
                  <a:pt x="4360859" y="5993290"/>
                </a:lnTo>
                <a:lnTo>
                  <a:pt x="4360858" y="5993291"/>
                </a:lnTo>
                <a:cubicBezTo>
                  <a:pt x="4359717" y="6004531"/>
                  <a:pt x="4359906" y="6017485"/>
                  <a:pt x="4354382" y="6026440"/>
                </a:cubicBezTo>
                <a:cubicBezTo>
                  <a:pt x="4337045" y="6054825"/>
                  <a:pt x="4318377" y="6082258"/>
                  <a:pt x="4298182" y="6108738"/>
                </a:cubicBezTo>
                <a:cubicBezTo>
                  <a:pt x="4289514" y="6120074"/>
                  <a:pt x="4284561" y="6126884"/>
                  <a:pt x="4284490" y="6133314"/>
                </a:cubicBezTo>
                <a:lnTo>
                  <a:pt x="4284490" y="6133315"/>
                </a:lnTo>
                <a:lnTo>
                  <a:pt x="4288190" y="6143190"/>
                </a:lnTo>
                <a:lnTo>
                  <a:pt x="4300086" y="6155600"/>
                </a:lnTo>
                <a:lnTo>
                  <a:pt x="4300088" y="6155603"/>
                </a:lnTo>
                <a:cubicBezTo>
                  <a:pt x="4322377" y="6175798"/>
                  <a:pt x="4333998" y="6200945"/>
                  <a:pt x="4338759" y="6228757"/>
                </a:cubicBezTo>
                <a:lnTo>
                  <a:pt x="4356096" y="6361540"/>
                </a:lnTo>
                <a:lnTo>
                  <a:pt x="4356096" y="6361539"/>
                </a:lnTo>
                <a:cubicBezTo>
                  <a:pt x="4352476" y="6317151"/>
                  <a:pt x="4346190" y="6272764"/>
                  <a:pt x="4338759" y="6228756"/>
                </a:cubicBezTo>
                <a:cubicBezTo>
                  <a:pt x="4333998" y="6200944"/>
                  <a:pt x="4322377" y="6175797"/>
                  <a:pt x="4300088" y="6155602"/>
                </a:cubicBezTo>
                <a:lnTo>
                  <a:pt x="4300086" y="6155600"/>
                </a:lnTo>
                <a:lnTo>
                  <a:pt x="4284490" y="6133315"/>
                </a:lnTo>
                <a:lnTo>
                  <a:pt x="4298182" y="6108739"/>
                </a:lnTo>
                <a:cubicBezTo>
                  <a:pt x="4318377" y="6082259"/>
                  <a:pt x="4337045" y="6054826"/>
                  <a:pt x="4354382" y="6026441"/>
                </a:cubicBezTo>
                <a:cubicBezTo>
                  <a:pt x="4359906" y="6017486"/>
                  <a:pt x="4359717" y="6004532"/>
                  <a:pt x="4360858" y="5993292"/>
                </a:cubicBezTo>
                <a:lnTo>
                  <a:pt x="4360859" y="5993290"/>
                </a:lnTo>
                <a:lnTo>
                  <a:pt x="4364311" y="5964477"/>
                </a:lnTo>
                <a:lnTo>
                  <a:pt x="4364478" y="5935950"/>
                </a:lnTo>
                <a:lnTo>
                  <a:pt x="4364478" y="5935949"/>
                </a:lnTo>
                <a:lnTo>
                  <a:pt x="4364477" y="5935946"/>
                </a:lnTo>
                <a:lnTo>
                  <a:pt x="4357598" y="5909351"/>
                </a:lnTo>
                <a:lnTo>
                  <a:pt x="4346575" y="5883756"/>
                </a:lnTo>
                <a:lnTo>
                  <a:pt x="4346573" y="5883751"/>
                </a:lnTo>
                <a:cubicBezTo>
                  <a:pt x="4324663" y="5837457"/>
                  <a:pt x="4297420" y="5794974"/>
                  <a:pt x="4258177" y="5760873"/>
                </a:cubicBezTo>
                <a:cubicBezTo>
                  <a:pt x="4253033" y="5756493"/>
                  <a:pt x="4251127" y="5747728"/>
                  <a:pt x="4249412" y="5740488"/>
                </a:cubicBezTo>
                <a:cubicBezTo>
                  <a:pt x="4246554" y="5728678"/>
                  <a:pt x="4243888" y="5716485"/>
                  <a:pt x="4243506" y="5704483"/>
                </a:cubicBezTo>
                <a:cubicBezTo>
                  <a:pt x="4241603" y="5646189"/>
                  <a:pt x="4214932" y="5600467"/>
                  <a:pt x="4172258" y="5562746"/>
                </a:cubicBezTo>
                <a:lnTo>
                  <a:pt x="4162685" y="5547578"/>
                </a:lnTo>
                <a:lnTo>
                  <a:pt x="4172830" y="5531694"/>
                </a:lnTo>
                <a:lnTo>
                  <a:pt x="4172831" y="5531692"/>
                </a:lnTo>
                <a:lnTo>
                  <a:pt x="4181230" y="5520422"/>
                </a:lnTo>
                <a:lnTo>
                  <a:pt x="4183450" y="5507668"/>
                </a:lnTo>
                <a:lnTo>
                  <a:pt x="4183450" y="5507667"/>
                </a:lnTo>
                <a:cubicBezTo>
                  <a:pt x="4183403" y="5498832"/>
                  <a:pt x="4180831" y="5489497"/>
                  <a:pt x="4178926" y="5480637"/>
                </a:cubicBezTo>
                <a:cubicBezTo>
                  <a:pt x="4175116" y="5462351"/>
                  <a:pt x="4171114" y="5443870"/>
                  <a:pt x="4167304" y="5425582"/>
                </a:cubicBezTo>
                <a:cubicBezTo>
                  <a:pt x="4164638" y="5412057"/>
                  <a:pt x="4162352" y="5398721"/>
                  <a:pt x="4159113" y="5385384"/>
                </a:cubicBezTo>
                <a:lnTo>
                  <a:pt x="4154237" y="5355014"/>
                </a:lnTo>
                <a:lnTo>
                  <a:pt x="4158157" y="5321350"/>
                </a:lnTo>
                <a:lnTo>
                  <a:pt x="4183116" y="5272797"/>
                </a:lnTo>
                <a:lnTo>
                  <a:pt x="4196024" y="5248936"/>
                </a:lnTo>
                <a:lnTo>
                  <a:pt x="4206573" y="5229434"/>
                </a:lnTo>
                <a:cubicBezTo>
                  <a:pt x="4210407" y="5213598"/>
                  <a:pt x="4210359" y="5196595"/>
                  <a:pt x="4206739" y="5179068"/>
                </a:cubicBezTo>
                <a:lnTo>
                  <a:pt x="4206739" y="5179067"/>
                </a:lnTo>
                <a:cubicBezTo>
                  <a:pt x="4206263" y="5176876"/>
                  <a:pt x="4205074" y="5174400"/>
                  <a:pt x="4204192" y="5172090"/>
                </a:cubicBezTo>
                <a:lnTo>
                  <a:pt x="4203501" y="5166114"/>
                </a:lnTo>
                <a:lnTo>
                  <a:pt x="4210217" y="5133225"/>
                </a:lnTo>
                <a:lnTo>
                  <a:pt x="4210217" y="5133224"/>
                </a:lnTo>
                <a:lnTo>
                  <a:pt x="4210215" y="5133220"/>
                </a:lnTo>
                <a:lnTo>
                  <a:pt x="4203072" y="5102461"/>
                </a:lnTo>
                <a:lnTo>
                  <a:pt x="4197188" y="5087444"/>
                </a:lnTo>
                <a:lnTo>
                  <a:pt x="4197182" y="5087423"/>
                </a:lnTo>
                <a:cubicBezTo>
                  <a:pt x="4191096" y="5072411"/>
                  <a:pt x="4184997" y="5057381"/>
                  <a:pt x="4184068" y="5041521"/>
                </a:cubicBezTo>
                <a:cubicBezTo>
                  <a:pt x="4182926" y="5022852"/>
                  <a:pt x="4168828" y="5003801"/>
                  <a:pt x="4157589" y="4987037"/>
                </a:cubicBezTo>
                <a:lnTo>
                  <a:pt x="4140307" y="4957453"/>
                </a:lnTo>
                <a:lnTo>
                  <a:pt x="4132757" y="4933810"/>
                </a:lnTo>
                <a:lnTo>
                  <a:pt x="4132755" y="4933805"/>
                </a:lnTo>
                <a:lnTo>
                  <a:pt x="4134157" y="4912169"/>
                </a:lnTo>
                <a:cubicBezTo>
                  <a:pt x="4135919" y="4904359"/>
                  <a:pt x="4136431" y="4896714"/>
                  <a:pt x="4135862" y="4889276"/>
                </a:cubicBezTo>
                <a:lnTo>
                  <a:pt x="4135862" y="4889275"/>
                </a:lnTo>
                <a:lnTo>
                  <a:pt x="4131084" y="4867614"/>
                </a:lnTo>
                <a:lnTo>
                  <a:pt x="4128333" y="4863343"/>
                </a:lnTo>
                <a:lnTo>
                  <a:pt x="4126583" y="4857317"/>
                </a:lnTo>
                <a:cubicBezTo>
                  <a:pt x="4121440" y="4847214"/>
                  <a:pt x="4114439" y="4837703"/>
                  <a:pt x="4106152" y="4828916"/>
                </a:cubicBezTo>
                <a:lnTo>
                  <a:pt x="4091316" y="4800483"/>
                </a:lnTo>
                <a:lnTo>
                  <a:pt x="4092625" y="4767765"/>
                </a:lnTo>
                <a:cubicBezTo>
                  <a:pt x="4098531" y="4738236"/>
                  <a:pt x="4098913" y="4707565"/>
                  <a:pt x="4102532" y="4677656"/>
                </a:cubicBezTo>
                <a:cubicBezTo>
                  <a:pt x="4103294" y="4671177"/>
                  <a:pt x="4105962" y="4662987"/>
                  <a:pt x="4110534" y="4659175"/>
                </a:cubicBezTo>
                <a:cubicBezTo>
                  <a:pt x="4167304" y="4612501"/>
                  <a:pt x="4167876" y="4546777"/>
                  <a:pt x="4170544" y="4482005"/>
                </a:cubicBezTo>
                <a:cubicBezTo>
                  <a:pt x="4172258" y="4442762"/>
                  <a:pt x="4172258" y="4403326"/>
                  <a:pt x="4171306" y="4363891"/>
                </a:cubicBezTo>
                <a:lnTo>
                  <a:pt x="4171306" y="4363890"/>
                </a:lnTo>
                <a:cubicBezTo>
                  <a:pt x="4171114" y="4350554"/>
                  <a:pt x="4168066" y="4336457"/>
                  <a:pt x="4162352" y="4324645"/>
                </a:cubicBezTo>
                <a:cubicBezTo>
                  <a:pt x="4150349" y="4300070"/>
                  <a:pt x="4134729" y="4277401"/>
                  <a:pt x="4122536" y="4253014"/>
                </a:cubicBezTo>
                <a:close/>
                <a:moveTo>
                  <a:pt x="4113010" y="4165383"/>
                </a:moveTo>
                <a:lnTo>
                  <a:pt x="4113010" y="4165384"/>
                </a:lnTo>
                <a:lnTo>
                  <a:pt x="4116915" y="4192388"/>
                </a:lnTo>
                <a:lnTo>
                  <a:pt x="4116915" y="4192387"/>
                </a:lnTo>
                <a:cubicBezTo>
                  <a:pt x="4117011" y="4182767"/>
                  <a:pt x="4116439" y="4173480"/>
                  <a:pt x="4113010" y="4165383"/>
                </a:cubicBezTo>
                <a:close/>
                <a:moveTo>
                  <a:pt x="4100628" y="3885338"/>
                </a:moveTo>
                <a:lnTo>
                  <a:pt x="4100628" y="3885339"/>
                </a:lnTo>
                <a:cubicBezTo>
                  <a:pt x="4110344" y="3897722"/>
                  <a:pt x="4117750" y="3910319"/>
                  <a:pt x="4123009" y="3923125"/>
                </a:cubicBezTo>
                <a:lnTo>
                  <a:pt x="4132513" y="3962160"/>
                </a:lnTo>
                <a:lnTo>
                  <a:pt x="4116821" y="4043838"/>
                </a:lnTo>
                <a:lnTo>
                  <a:pt x="4116820" y="4043839"/>
                </a:lnTo>
                <a:cubicBezTo>
                  <a:pt x="4108057" y="4063842"/>
                  <a:pt x="4102675" y="4083702"/>
                  <a:pt x="4101699" y="4103825"/>
                </a:cubicBezTo>
                <a:lnTo>
                  <a:pt x="4101699" y="4103826"/>
                </a:lnTo>
                <a:lnTo>
                  <a:pt x="4103666" y="4134255"/>
                </a:lnTo>
                <a:lnTo>
                  <a:pt x="4113010" y="4165382"/>
                </a:lnTo>
                <a:lnTo>
                  <a:pt x="4101699" y="4103826"/>
                </a:lnTo>
                <a:lnTo>
                  <a:pt x="4116820" y="4043840"/>
                </a:lnTo>
                <a:lnTo>
                  <a:pt x="4116821" y="4043838"/>
                </a:lnTo>
                <a:lnTo>
                  <a:pt x="4130123" y="4002410"/>
                </a:lnTo>
                <a:lnTo>
                  <a:pt x="4132513" y="3962160"/>
                </a:lnTo>
                <a:lnTo>
                  <a:pt x="4132513" y="3962159"/>
                </a:lnTo>
                <a:cubicBezTo>
                  <a:pt x="4130251" y="3935727"/>
                  <a:pt x="4120060" y="3910104"/>
                  <a:pt x="4100628" y="3885338"/>
                </a:cubicBezTo>
                <a:close/>
                <a:moveTo>
                  <a:pt x="4115391" y="3670561"/>
                </a:moveTo>
                <a:lnTo>
                  <a:pt x="4117820" y="3680164"/>
                </a:lnTo>
                <a:lnTo>
                  <a:pt x="4113772" y="3734837"/>
                </a:lnTo>
                <a:lnTo>
                  <a:pt x="4113772" y="3734838"/>
                </a:lnTo>
                <a:cubicBezTo>
                  <a:pt x="4112820" y="3741316"/>
                  <a:pt x="4111486" y="3749126"/>
                  <a:pt x="4114154" y="3754653"/>
                </a:cubicBezTo>
                <a:lnTo>
                  <a:pt x="4120511" y="3789776"/>
                </a:lnTo>
                <a:lnTo>
                  <a:pt x="4105580" y="3822472"/>
                </a:lnTo>
                <a:cubicBezTo>
                  <a:pt x="4098532" y="3831902"/>
                  <a:pt x="4092912" y="3842046"/>
                  <a:pt x="4091245" y="3852619"/>
                </a:cubicBezTo>
                <a:lnTo>
                  <a:pt x="4091245" y="3852620"/>
                </a:lnTo>
                <a:lnTo>
                  <a:pt x="4092025" y="3868764"/>
                </a:lnTo>
                <a:lnTo>
                  <a:pt x="4100628" y="3885337"/>
                </a:lnTo>
                <a:lnTo>
                  <a:pt x="4091245" y="3852620"/>
                </a:lnTo>
                <a:lnTo>
                  <a:pt x="4105580" y="3822473"/>
                </a:lnTo>
                <a:cubicBezTo>
                  <a:pt x="4113772" y="3811614"/>
                  <a:pt x="4118916" y="3800897"/>
                  <a:pt x="4120511" y="3789777"/>
                </a:cubicBezTo>
                <a:lnTo>
                  <a:pt x="4120511" y="3789776"/>
                </a:lnTo>
                <a:cubicBezTo>
                  <a:pt x="4122107" y="3778655"/>
                  <a:pt x="4120154" y="3767130"/>
                  <a:pt x="4114154" y="3754652"/>
                </a:cubicBezTo>
                <a:lnTo>
                  <a:pt x="4113772" y="3734838"/>
                </a:lnTo>
                <a:lnTo>
                  <a:pt x="4117820" y="3680164"/>
                </a:lnTo>
                <a:lnTo>
                  <a:pt x="4117820" y="3680163"/>
                </a:lnTo>
                <a:close/>
                <a:moveTo>
                  <a:pt x="4185711" y="2836172"/>
                </a:moveTo>
                <a:lnTo>
                  <a:pt x="4177020" y="2848793"/>
                </a:lnTo>
                <a:cubicBezTo>
                  <a:pt x="4172020" y="2865010"/>
                  <a:pt x="4166162" y="2881307"/>
                  <a:pt x="4161416" y="2897785"/>
                </a:cubicBezTo>
                <a:lnTo>
                  <a:pt x="4160387" y="2903551"/>
                </a:lnTo>
                <a:lnTo>
                  <a:pt x="4157113" y="2914328"/>
                </a:lnTo>
                <a:lnTo>
                  <a:pt x="4152482" y="2947859"/>
                </a:lnTo>
                <a:lnTo>
                  <a:pt x="4152481" y="2947862"/>
                </a:lnTo>
                <a:lnTo>
                  <a:pt x="4152481" y="2947863"/>
                </a:lnTo>
                <a:cubicBezTo>
                  <a:pt x="4152112" y="2959157"/>
                  <a:pt x="4153112" y="2970576"/>
                  <a:pt x="4156065" y="2982149"/>
                </a:cubicBezTo>
                <a:lnTo>
                  <a:pt x="4167758" y="3077402"/>
                </a:lnTo>
                <a:lnTo>
                  <a:pt x="4155303" y="3172654"/>
                </a:lnTo>
                <a:cubicBezTo>
                  <a:pt x="4129394" y="3276480"/>
                  <a:pt x="4101962" y="3380305"/>
                  <a:pt x="4107676" y="3489467"/>
                </a:cubicBezTo>
                <a:cubicBezTo>
                  <a:pt x="4108628" y="3507563"/>
                  <a:pt x="4097007" y="3529090"/>
                  <a:pt x="4085577" y="3544713"/>
                </a:cubicBezTo>
                <a:cubicBezTo>
                  <a:pt x="4074719" y="3559668"/>
                  <a:pt x="4068860" y="3566811"/>
                  <a:pt x="4067955" y="3574408"/>
                </a:cubicBezTo>
                <a:lnTo>
                  <a:pt x="4067956" y="3574408"/>
                </a:lnTo>
                <a:lnTo>
                  <a:pt x="4067955" y="3574409"/>
                </a:lnTo>
                <a:cubicBezTo>
                  <a:pt x="4067050" y="3582005"/>
                  <a:pt x="4071099" y="3590054"/>
                  <a:pt x="4080053" y="3606818"/>
                </a:cubicBezTo>
                <a:cubicBezTo>
                  <a:pt x="4084435" y="3614820"/>
                  <a:pt x="4087101" y="3624726"/>
                  <a:pt x="4093579" y="3630633"/>
                </a:cubicBezTo>
                <a:lnTo>
                  <a:pt x="4109452" y="3651926"/>
                </a:lnTo>
                <a:lnTo>
                  <a:pt x="4093579" y="3630632"/>
                </a:lnTo>
                <a:cubicBezTo>
                  <a:pt x="4087101" y="3624725"/>
                  <a:pt x="4084435" y="3614819"/>
                  <a:pt x="4080053" y="3606817"/>
                </a:cubicBezTo>
                <a:cubicBezTo>
                  <a:pt x="4075576" y="3598435"/>
                  <a:pt x="4072325" y="3592232"/>
                  <a:pt x="4070307" y="3587174"/>
                </a:cubicBezTo>
                <a:lnTo>
                  <a:pt x="4067956" y="3574408"/>
                </a:lnTo>
                <a:lnTo>
                  <a:pt x="4073034" y="3562321"/>
                </a:lnTo>
                <a:cubicBezTo>
                  <a:pt x="4075969" y="3557716"/>
                  <a:pt x="4080148" y="3552191"/>
                  <a:pt x="4085577" y="3544714"/>
                </a:cubicBezTo>
                <a:cubicBezTo>
                  <a:pt x="4097007" y="3529091"/>
                  <a:pt x="4108628" y="3507564"/>
                  <a:pt x="4107676" y="3489468"/>
                </a:cubicBezTo>
                <a:cubicBezTo>
                  <a:pt x="4101962" y="3380306"/>
                  <a:pt x="4129394" y="3276481"/>
                  <a:pt x="4155303" y="3172655"/>
                </a:cubicBezTo>
                <a:cubicBezTo>
                  <a:pt x="4163305" y="3140650"/>
                  <a:pt x="4167543" y="3109026"/>
                  <a:pt x="4167758" y="3077402"/>
                </a:cubicBezTo>
                <a:lnTo>
                  <a:pt x="4167758" y="3077401"/>
                </a:lnTo>
                <a:cubicBezTo>
                  <a:pt x="4167972" y="3045777"/>
                  <a:pt x="4164162" y="3014153"/>
                  <a:pt x="4156065" y="2982148"/>
                </a:cubicBezTo>
                <a:lnTo>
                  <a:pt x="4152481" y="2947863"/>
                </a:lnTo>
                <a:lnTo>
                  <a:pt x="4152482" y="2947859"/>
                </a:lnTo>
                <a:lnTo>
                  <a:pt x="4160387" y="2903551"/>
                </a:lnTo>
                <a:lnTo>
                  <a:pt x="4177020" y="2848794"/>
                </a:lnTo>
                <a:cubicBezTo>
                  <a:pt x="4178353" y="2844317"/>
                  <a:pt x="4181639" y="2839983"/>
                  <a:pt x="4185711" y="2836173"/>
                </a:cubicBezTo>
                <a:close/>
                <a:moveTo>
                  <a:pt x="3701225" y="1508458"/>
                </a:moveTo>
                <a:lnTo>
                  <a:pt x="3673131" y="1596214"/>
                </a:lnTo>
                <a:cubicBezTo>
                  <a:pt x="3670654" y="1604979"/>
                  <a:pt x="3672179" y="1615837"/>
                  <a:pt x="3675036" y="1624981"/>
                </a:cubicBezTo>
                <a:cubicBezTo>
                  <a:pt x="3684752" y="1656224"/>
                  <a:pt x="3709137" y="1676037"/>
                  <a:pt x="3731617" y="1697754"/>
                </a:cubicBezTo>
                <a:cubicBezTo>
                  <a:pt x="3741524" y="1707280"/>
                  <a:pt x="3748572" y="1720424"/>
                  <a:pt x="3754286" y="1733189"/>
                </a:cubicBezTo>
                <a:cubicBezTo>
                  <a:pt x="3768957" y="1766336"/>
                  <a:pt x="3782101" y="1800247"/>
                  <a:pt x="3796007" y="1833776"/>
                </a:cubicBezTo>
                <a:cubicBezTo>
                  <a:pt x="3797341" y="1837014"/>
                  <a:pt x="3800770" y="1839680"/>
                  <a:pt x="3803628" y="1842159"/>
                </a:cubicBezTo>
                <a:cubicBezTo>
                  <a:pt x="3833729" y="1866923"/>
                  <a:pt x="3864018" y="1891498"/>
                  <a:pt x="3894119" y="1916455"/>
                </a:cubicBezTo>
                <a:cubicBezTo>
                  <a:pt x="3899833" y="1921217"/>
                  <a:pt x="3904025" y="1928077"/>
                  <a:pt x="3909549" y="1933220"/>
                </a:cubicBezTo>
                <a:cubicBezTo>
                  <a:pt x="3917169" y="1940460"/>
                  <a:pt x="3924410" y="1949604"/>
                  <a:pt x="3933554" y="1953414"/>
                </a:cubicBezTo>
                <a:cubicBezTo>
                  <a:pt x="3962319" y="1965225"/>
                  <a:pt x="3974703" y="1987895"/>
                  <a:pt x="3980037" y="2016470"/>
                </a:cubicBezTo>
                <a:cubicBezTo>
                  <a:pt x="3984990" y="2042571"/>
                  <a:pt x="3989182" y="2068670"/>
                  <a:pt x="3994896" y="2094579"/>
                </a:cubicBezTo>
                <a:cubicBezTo>
                  <a:pt x="4001754" y="2126202"/>
                  <a:pt x="4009184" y="2157637"/>
                  <a:pt x="4017567" y="2188880"/>
                </a:cubicBezTo>
                <a:cubicBezTo>
                  <a:pt x="4021187" y="2202405"/>
                  <a:pt x="4025377" y="2216693"/>
                  <a:pt x="4032807" y="2228315"/>
                </a:cubicBezTo>
                <a:cubicBezTo>
                  <a:pt x="4053382" y="2260891"/>
                  <a:pt x="4067288" y="2295754"/>
                  <a:pt x="4061764" y="2334045"/>
                </a:cubicBezTo>
                <a:cubicBezTo>
                  <a:pt x="4057382" y="2364716"/>
                  <a:pt x="4068622" y="2390435"/>
                  <a:pt x="4086149" y="2409486"/>
                </a:cubicBezTo>
                <a:cubicBezTo>
                  <a:pt x="4094103" y="2418155"/>
                  <a:pt x="4099616" y="2426977"/>
                  <a:pt x="4103250" y="2435913"/>
                </a:cubicBezTo>
                <a:lnTo>
                  <a:pt x="4109081" y="2463018"/>
                </a:lnTo>
                <a:lnTo>
                  <a:pt x="4109080" y="2463031"/>
                </a:lnTo>
                <a:lnTo>
                  <a:pt x="4100439" y="2518262"/>
                </a:lnTo>
                <a:lnTo>
                  <a:pt x="4100438" y="2518264"/>
                </a:lnTo>
                <a:cubicBezTo>
                  <a:pt x="4097771" y="2527790"/>
                  <a:pt x="4096627" y="2536458"/>
                  <a:pt x="4096794" y="2545006"/>
                </a:cubicBezTo>
                <a:lnTo>
                  <a:pt x="4096794" y="2545007"/>
                </a:lnTo>
                <a:cubicBezTo>
                  <a:pt x="4096960" y="2553556"/>
                  <a:pt x="4098437" y="2561986"/>
                  <a:pt x="4101008" y="2571035"/>
                </a:cubicBezTo>
                <a:cubicBezTo>
                  <a:pt x="4113010" y="2612946"/>
                  <a:pt x="4145587" y="2640951"/>
                  <a:pt x="4174162" y="2668002"/>
                </a:cubicBezTo>
                <a:cubicBezTo>
                  <a:pt x="4198547" y="2691055"/>
                  <a:pt x="4212264" y="2716964"/>
                  <a:pt x="4222552" y="2745349"/>
                </a:cubicBezTo>
                <a:lnTo>
                  <a:pt x="4222553" y="2745352"/>
                </a:lnTo>
                <a:lnTo>
                  <a:pt x="4228473" y="2778006"/>
                </a:lnTo>
                <a:lnTo>
                  <a:pt x="4228053" y="2785440"/>
                </a:lnTo>
                <a:lnTo>
                  <a:pt x="4217974" y="2811780"/>
                </a:lnTo>
                <a:lnTo>
                  <a:pt x="4217970" y="2811787"/>
                </a:lnTo>
                <a:lnTo>
                  <a:pt x="4217971" y="2811787"/>
                </a:lnTo>
                <a:lnTo>
                  <a:pt x="4217974" y="2811780"/>
                </a:lnTo>
                <a:lnTo>
                  <a:pt x="4227624" y="2793023"/>
                </a:lnTo>
                <a:lnTo>
                  <a:pt x="4228053" y="2785440"/>
                </a:lnTo>
                <a:lnTo>
                  <a:pt x="4229253" y="2782305"/>
                </a:lnTo>
                <a:lnTo>
                  <a:pt x="4228473" y="2778006"/>
                </a:lnTo>
                <a:lnTo>
                  <a:pt x="4228883" y="2770757"/>
                </a:lnTo>
                <a:lnTo>
                  <a:pt x="4222553" y="2745352"/>
                </a:lnTo>
                <a:lnTo>
                  <a:pt x="4222552" y="2745348"/>
                </a:lnTo>
                <a:cubicBezTo>
                  <a:pt x="4212264" y="2716963"/>
                  <a:pt x="4198547" y="2691054"/>
                  <a:pt x="4174162" y="2668001"/>
                </a:cubicBezTo>
                <a:cubicBezTo>
                  <a:pt x="4145587" y="2640950"/>
                  <a:pt x="4113010" y="2612945"/>
                  <a:pt x="4101008" y="2571034"/>
                </a:cubicBezTo>
                <a:lnTo>
                  <a:pt x="4096794" y="2545007"/>
                </a:lnTo>
                <a:lnTo>
                  <a:pt x="4100438" y="2518265"/>
                </a:lnTo>
                <a:lnTo>
                  <a:pt x="4100439" y="2518262"/>
                </a:lnTo>
                <a:lnTo>
                  <a:pt x="4107019" y="2490551"/>
                </a:lnTo>
                <a:lnTo>
                  <a:pt x="4109080" y="2463031"/>
                </a:lnTo>
                <a:lnTo>
                  <a:pt x="4109082" y="2463019"/>
                </a:lnTo>
                <a:lnTo>
                  <a:pt x="4109081" y="2463018"/>
                </a:lnTo>
                <a:lnTo>
                  <a:pt x="4109082" y="2463018"/>
                </a:lnTo>
                <a:cubicBezTo>
                  <a:pt x="4108200" y="2444777"/>
                  <a:pt x="4102057" y="2426822"/>
                  <a:pt x="4086149" y="2409485"/>
                </a:cubicBezTo>
                <a:cubicBezTo>
                  <a:pt x="4068622" y="2390434"/>
                  <a:pt x="4057382" y="2364715"/>
                  <a:pt x="4061764" y="2334044"/>
                </a:cubicBezTo>
                <a:cubicBezTo>
                  <a:pt x="4067288" y="2295753"/>
                  <a:pt x="4053382" y="2260890"/>
                  <a:pt x="4032807" y="2228314"/>
                </a:cubicBezTo>
                <a:cubicBezTo>
                  <a:pt x="4025377" y="2216692"/>
                  <a:pt x="4021187" y="2202404"/>
                  <a:pt x="4017567" y="2188879"/>
                </a:cubicBezTo>
                <a:cubicBezTo>
                  <a:pt x="4009184" y="2157636"/>
                  <a:pt x="4001754" y="2126201"/>
                  <a:pt x="3994896" y="2094578"/>
                </a:cubicBezTo>
                <a:cubicBezTo>
                  <a:pt x="3989182" y="2068669"/>
                  <a:pt x="3984990" y="2042570"/>
                  <a:pt x="3980037" y="2016469"/>
                </a:cubicBezTo>
                <a:cubicBezTo>
                  <a:pt x="3974703" y="1987894"/>
                  <a:pt x="3962319" y="1965224"/>
                  <a:pt x="3933554" y="1953413"/>
                </a:cubicBezTo>
                <a:cubicBezTo>
                  <a:pt x="3924410" y="1949603"/>
                  <a:pt x="3917169" y="1940459"/>
                  <a:pt x="3909549" y="1933219"/>
                </a:cubicBezTo>
                <a:cubicBezTo>
                  <a:pt x="3904025" y="1928076"/>
                  <a:pt x="3899833" y="1921216"/>
                  <a:pt x="3894119" y="1916454"/>
                </a:cubicBezTo>
                <a:cubicBezTo>
                  <a:pt x="3864018" y="1891497"/>
                  <a:pt x="3833729" y="1866922"/>
                  <a:pt x="3803628" y="1842158"/>
                </a:cubicBezTo>
                <a:cubicBezTo>
                  <a:pt x="3800770" y="1839679"/>
                  <a:pt x="3797341" y="1837013"/>
                  <a:pt x="3796007" y="1833775"/>
                </a:cubicBezTo>
                <a:cubicBezTo>
                  <a:pt x="3782101" y="1800246"/>
                  <a:pt x="3768958" y="1766335"/>
                  <a:pt x="3754286" y="1733188"/>
                </a:cubicBezTo>
                <a:cubicBezTo>
                  <a:pt x="3748572" y="1720423"/>
                  <a:pt x="3741524" y="1707279"/>
                  <a:pt x="3731618" y="1697753"/>
                </a:cubicBezTo>
                <a:cubicBezTo>
                  <a:pt x="3709138" y="1676036"/>
                  <a:pt x="3684752" y="1656223"/>
                  <a:pt x="3675036" y="1624980"/>
                </a:cubicBezTo>
                <a:cubicBezTo>
                  <a:pt x="3672180" y="1615836"/>
                  <a:pt x="3670655" y="1604978"/>
                  <a:pt x="3673132" y="1596213"/>
                </a:cubicBezTo>
                <a:close/>
                <a:moveTo>
                  <a:pt x="3719830" y="1459073"/>
                </a:moveTo>
                <a:lnTo>
                  <a:pt x="3719829" y="1459074"/>
                </a:lnTo>
                <a:lnTo>
                  <a:pt x="3710612" y="1481572"/>
                </a:lnTo>
                <a:close/>
                <a:moveTo>
                  <a:pt x="3739023" y="1268758"/>
                </a:moveTo>
                <a:cubicBezTo>
                  <a:pt x="3739475" y="1275402"/>
                  <a:pt x="3741047" y="1281689"/>
                  <a:pt x="3744190" y="1286070"/>
                </a:cubicBezTo>
                <a:cubicBezTo>
                  <a:pt x="3758763" y="1306930"/>
                  <a:pt x="3765003" y="1328553"/>
                  <a:pt x="3766527" y="1350628"/>
                </a:cubicBezTo>
                <a:lnTo>
                  <a:pt x="3760933" y="1413840"/>
                </a:lnTo>
                <a:lnTo>
                  <a:pt x="3766528" y="1350627"/>
                </a:lnTo>
                <a:cubicBezTo>
                  <a:pt x="3765003" y="1328552"/>
                  <a:pt x="3758764" y="1306930"/>
                  <a:pt x="3744190" y="1286069"/>
                </a:cubicBezTo>
                <a:close/>
                <a:moveTo>
                  <a:pt x="3680752" y="773035"/>
                </a:moveTo>
                <a:lnTo>
                  <a:pt x="3680752" y="773036"/>
                </a:lnTo>
                <a:cubicBezTo>
                  <a:pt x="3683038" y="800277"/>
                  <a:pt x="3686276" y="827330"/>
                  <a:pt x="3688752" y="854380"/>
                </a:cubicBezTo>
                <a:cubicBezTo>
                  <a:pt x="3691038" y="878957"/>
                  <a:pt x="3691800" y="903723"/>
                  <a:pt x="3719805" y="915344"/>
                </a:cubicBezTo>
                <a:cubicBezTo>
                  <a:pt x="3724187" y="917060"/>
                  <a:pt x="3727425" y="922774"/>
                  <a:pt x="3730283" y="927156"/>
                </a:cubicBezTo>
                <a:cubicBezTo>
                  <a:pt x="3774291" y="994786"/>
                  <a:pt x="3773147" y="1030981"/>
                  <a:pt x="3726663" y="1097088"/>
                </a:cubicBezTo>
                <a:cubicBezTo>
                  <a:pt x="3721901" y="1103946"/>
                  <a:pt x="3718471" y="1118614"/>
                  <a:pt x="3722281" y="1123186"/>
                </a:cubicBezTo>
                <a:cubicBezTo>
                  <a:pt x="3738093" y="1142618"/>
                  <a:pt x="3745142" y="1162954"/>
                  <a:pt x="3747000" y="1184029"/>
                </a:cubicBezTo>
                <a:cubicBezTo>
                  <a:pt x="3745142" y="1162954"/>
                  <a:pt x="3738094" y="1142617"/>
                  <a:pt x="3722282" y="1123185"/>
                </a:cubicBezTo>
                <a:cubicBezTo>
                  <a:pt x="3718472" y="1118613"/>
                  <a:pt x="3721902" y="1103945"/>
                  <a:pt x="3726664" y="1097087"/>
                </a:cubicBezTo>
                <a:cubicBezTo>
                  <a:pt x="3773148" y="1030980"/>
                  <a:pt x="3774292" y="994785"/>
                  <a:pt x="3730284" y="927155"/>
                </a:cubicBezTo>
                <a:cubicBezTo>
                  <a:pt x="3727426" y="922773"/>
                  <a:pt x="3724188" y="917059"/>
                  <a:pt x="3719806" y="915343"/>
                </a:cubicBezTo>
                <a:cubicBezTo>
                  <a:pt x="3691800" y="903722"/>
                  <a:pt x="3691038" y="878956"/>
                  <a:pt x="3688752" y="854379"/>
                </a:cubicBezTo>
                <a:close/>
                <a:moveTo>
                  <a:pt x="3736153" y="517851"/>
                </a:moveTo>
                <a:lnTo>
                  <a:pt x="3727235" y="556048"/>
                </a:lnTo>
                <a:cubicBezTo>
                  <a:pt x="3725139" y="564049"/>
                  <a:pt x="3719615" y="572623"/>
                  <a:pt x="3720757" y="580051"/>
                </a:cubicBezTo>
                <a:cubicBezTo>
                  <a:pt x="3724091" y="601579"/>
                  <a:pt x="3721662" y="622201"/>
                  <a:pt x="3717376" y="642538"/>
                </a:cubicBezTo>
                <a:lnTo>
                  <a:pt x="3704853" y="694928"/>
                </a:lnTo>
                <a:lnTo>
                  <a:pt x="3717377" y="642537"/>
                </a:lnTo>
                <a:cubicBezTo>
                  <a:pt x="3721663" y="622201"/>
                  <a:pt x="3724092" y="601578"/>
                  <a:pt x="3720758" y="580050"/>
                </a:cubicBezTo>
                <a:cubicBezTo>
                  <a:pt x="3719616" y="572622"/>
                  <a:pt x="3725140" y="564048"/>
                  <a:pt x="3727236" y="556047"/>
                </a:cubicBezTo>
                <a:close/>
                <a:moveTo>
                  <a:pt x="3749448" y="298169"/>
                </a:moveTo>
                <a:lnTo>
                  <a:pt x="3734666" y="313533"/>
                </a:lnTo>
                <a:lnTo>
                  <a:pt x="3734666" y="313533"/>
                </a:lnTo>
                <a:lnTo>
                  <a:pt x="3734665" y="313534"/>
                </a:lnTo>
                <a:cubicBezTo>
                  <a:pt x="3730473" y="316390"/>
                  <a:pt x="3732759" y="330299"/>
                  <a:pt x="3734093" y="338871"/>
                </a:cubicBezTo>
                <a:lnTo>
                  <a:pt x="3734100" y="338903"/>
                </a:lnTo>
                <a:lnTo>
                  <a:pt x="3744000" y="395640"/>
                </a:lnTo>
                <a:lnTo>
                  <a:pt x="3740190" y="367328"/>
                </a:lnTo>
                <a:lnTo>
                  <a:pt x="3734100" y="338903"/>
                </a:lnTo>
                <a:lnTo>
                  <a:pt x="3734094" y="338870"/>
                </a:lnTo>
                <a:cubicBezTo>
                  <a:pt x="3733427" y="334584"/>
                  <a:pt x="3732522" y="328964"/>
                  <a:pt x="3732308" y="324058"/>
                </a:cubicBezTo>
                <a:lnTo>
                  <a:pt x="3734666" y="313533"/>
                </a:lnTo>
                <a:close/>
                <a:moveTo>
                  <a:pt x="3756993" y="281568"/>
                </a:moveTo>
                <a:lnTo>
                  <a:pt x="3752098" y="295415"/>
                </a:lnTo>
                <a:lnTo>
                  <a:pt x="3752099" y="295415"/>
                </a:lnTo>
                <a:close/>
                <a:moveTo>
                  <a:pt x="3743673" y="24486"/>
                </a:moveTo>
                <a:lnTo>
                  <a:pt x="3741410" y="74129"/>
                </a:lnTo>
                <a:cubicBezTo>
                  <a:pt x="3742333" y="91492"/>
                  <a:pt x="3744643" y="108703"/>
                  <a:pt x="3747334" y="125861"/>
                </a:cubicBezTo>
                <a:lnTo>
                  <a:pt x="3751729" y="153388"/>
                </a:lnTo>
                <a:lnTo>
                  <a:pt x="3760002" y="228944"/>
                </a:lnTo>
                <a:lnTo>
                  <a:pt x="3755543" y="177271"/>
                </a:lnTo>
                <a:lnTo>
                  <a:pt x="3751729" y="153388"/>
                </a:lnTo>
                <a:lnTo>
                  <a:pt x="3751530" y="151569"/>
                </a:lnTo>
                <a:cubicBezTo>
                  <a:pt x="3747300" y="125876"/>
                  <a:pt x="3742795" y="100174"/>
                  <a:pt x="3741411" y="74129"/>
                </a:cubicBezTo>
                <a:close/>
                <a:moveTo>
                  <a:pt x="3741092" y="0"/>
                </a:moveTo>
                <a:lnTo>
                  <a:pt x="4205201" y="0"/>
                </a:lnTo>
                <a:lnTo>
                  <a:pt x="4204073" y="2817"/>
                </a:lnTo>
                <a:cubicBezTo>
                  <a:pt x="4195691" y="21486"/>
                  <a:pt x="4193023" y="43012"/>
                  <a:pt x="4189974" y="63587"/>
                </a:cubicBezTo>
                <a:cubicBezTo>
                  <a:pt x="4184450" y="101308"/>
                  <a:pt x="4181020" y="139219"/>
                  <a:pt x="4176068" y="176939"/>
                </a:cubicBezTo>
                <a:cubicBezTo>
                  <a:pt x="4174924" y="184941"/>
                  <a:pt x="4172830" y="194085"/>
                  <a:pt x="4168066" y="200182"/>
                </a:cubicBezTo>
                <a:cubicBezTo>
                  <a:pt x="4136061" y="241901"/>
                  <a:pt x="4127108" y="292579"/>
                  <a:pt x="4130154" y="340774"/>
                </a:cubicBezTo>
                <a:cubicBezTo>
                  <a:pt x="4132443" y="378686"/>
                  <a:pt x="4134157" y="415835"/>
                  <a:pt x="4130919" y="453364"/>
                </a:cubicBezTo>
                <a:cubicBezTo>
                  <a:pt x="4130727" y="456222"/>
                  <a:pt x="4131109" y="460032"/>
                  <a:pt x="4132633" y="462126"/>
                </a:cubicBezTo>
                <a:cubicBezTo>
                  <a:pt x="4142729" y="475081"/>
                  <a:pt x="4143491" y="488607"/>
                  <a:pt x="4145205" y="505182"/>
                </a:cubicBezTo>
                <a:cubicBezTo>
                  <a:pt x="4147683" y="528615"/>
                  <a:pt x="4145967" y="550141"/>
                  <a:pt x="4141777" y="571860"/>
                </a:cubicBezTo>
                <a:cubicBezTo>
                  <a:pt x="4138729" y="587672"/>
                  <a:pt x="4132443" y="603673"/>
                  <a:pt x="4124440" y="617772"/>
                </a:cubicBezTo>
                <a:cubicBezTo>
                  <a:pt x="4113200" y="637392"/>
                  <a:pt x="4108820" y="656255"/>
                  <a:pt x="4123678" y="674923"/>
                </a:cubicBezTo>
                <a:cubicBezTo>
                  <a:pt x="4139491" y="695116"/>
                  <a:pt x="4133967" y="717977"/>
                  <a:pt x="4134537" y="740268"/>
                </a:cubicBezTo>
                <a:cubicBezTo>
                  <a:pt x="4134729" y="749982"/>
                  <a:pt x="4134347" y="760270"/>
                  <a:pt x="4136823" y="769605"/>
                </a:cubicBezTo>
                <a:cubicBezTo>
                  <a:pt x="4143873" y="796655"/>
                  <a:pt x="4154541" y="822756"/>
                  <a:pt x="4159303" y="850189"/>
                </a:cubicBezTo>
                <a:cubicBezTo>
                  <a:pt x="4161970" y="865430"/>
                  <a:pt x="4157207" y="882384"/>
                  <a:pt x="4153779" y="898198"/>
                </a:cubicBezTo>
                <a:cubicBezTo>
                  <a:pt x="4150159" y="914200"/>
                  <a:pt x="4144635" y="930011"/>
                  <a:pt x="4138919" y="945444"/>
                </a:cubicBezTo>
                <a:cubicBezTo>
                  <a:pt x="4135109" y="955920"/>
                  <a:pt x="4131489" y="967350"/>
                  <a:pt x="4124630" y="975733"/>
                </a:cubicBezTo>
                <a:cubicBezTo>
                  <a:pt x="4109010" y="994785"/>
                  <a:pt x="4106342" y="1014406"/>
                  <a:pt x="4114534" y="1036887"/>
                </a:cubicBezTo>
                <a:cubicBezTo>
                  <a:pt x="4115868" y="1040315"/>
                  <a:pt x="4115868" y="1044315"/>
                  <a:pt x="4116058" y="1048125"/>
                </a:cubicBezTo>
                <a:cubicBezTo>
                  <a:pt x="4120058" y="1109091"/>
                  <a:pt x="4122536" y="1170051"/>
                  <a:pt x="4128632" y="1230633"/>
                </a:cubicBezTo>
                <a:cubicBezTo>
                  <a:pt x="4131109" y="1255206"/>
                  <a:pt x="4141967" y="1278829"/>
                  <a:pt x="4148825" y="1303024"/>
                </a:cubicBezTo>
                <a:cubicBezTo>
                  <a:pt x="4150159" y="1307978"/>
                  <a:pt x="4152255" y="1313504"/>
                  <a:pt x="4151301" y="1318456"/>
                </a:cubicBezTo>
                <a:cubicBezTo>
                  <a:pt x="4141777" y="1372368"/>
                  <a:pt x="4155683" y="1422854"/>
                  <a:pt x="4173972" y="1472575"/>
                </a:cubicBezTo>
                <a:cubicBezTo>
                  <a:pt x="4175878" y="1477717"/>
                  <a:pt x="4175306" y="1484004"/>
                  <a:pt x="4174924" y="1489720"/>
                </a:cubicBezTo>
                <a:cubicBezTo>
                  <a:pt x="4173592" y="1505724"/>
                  <a:pt x="4166924" y="1523059"/>
                  <a:pt x="4170924" y="1537537"/>
                </a:cubicBezTo>
                <a:cubicBezTo>
                  <a:pt x="4181974" y="1576019"/>
                  <a:pt x="4195309" y="1614120"/>
                  <a:pt x="4212073" y="1650317"/>
                </a:cubicBezTo>
                <a:cubicBezTo>
                  <a:pt x="4229028" y="1687086"/>
                  <a:pt x="4243316" y="1721185"/>
                  <a:pt x="4226173" y="1763287"/>
                </a:cubicBezTo>
                <a:cubicBezTo>
                  <a:pt x="4218932" y="1781194"/>
                  <a:pt x="4224076" y="1804816"/>
                  <a:pt x="4225981" y="1825393"/>
                </a:cubicBezTo>
                <a:cubicBezTo>
                  <a:pt x="4227504" y="1840441"/>
                  <a:pt x="4236078" y="1854920"/>
                  <a:pt x="4236078" y="1869780"/>
                </a:cubicBezTo>
                <a:cubicBezTo>
                  <a:pt x="4236078" y="1909408"/>
                  <a:pt x="4246174" y="1944649"/>
                  <a:pt x="4266749" y="1978940"/>
                </a:cubicBezTo>
                <a:cubicBezTo>
                  <a:pt x="4274749" y="1992279"/>
                  <a:pt x="4269416" y="2013043"/>
                  <a:pt x="4271512" y="2030378"/>
                </a:cubicBezTo>
                <a:cubicBezTo>
                  <a:pt x="4273987" y="2048668"/>
                  <a:pt x="4276274" y="2067525"/>
                  <a:pt x="4281800" y="2085054"/>
                </a:cubicBezTo>
                <a:cubicBezTo>
                  <a:pt x="4296278" y="2130393"/>
                  <a:pt x="4312661" y="2175163"/>
                  <a:pt x="4327901" y="2220312"/>
                </a:cubicBezTo>
                <a:cubicBezTo>
                  <a:pt x="4340476" y="2257459"/>
                  <a:pt x="4330569" y="2294039"/>
                  <a:pt x="4325236" y="2330806"/>
                </a:cubicBezTo>
                <a:cubicBezTo>
                  <a:pt x="4321805" y="2353859"/>
                  <a:pt x="4313613" y="2375383"/>
                  <a:pt x="4325807" y="2401292"/>
                </a:cubicBezTo>
                <a:cubicBezTo>
                  <a:pt x="4337427" y="2426059"/>
                  <a:pt x="4334759" y="2457492"/>
                  <a:pt x="4341047" y="2485307"/>
                </a:cubicBezTo>
                <a:cubicBezTo>
                  <a:pt x="4346380" y="2508742"/>
                  <a:pt x="4354954" y="2531409"/>
                  <a:pt x="4363336" y="2554079"/>
                </a:cubicBezTo>
                <a:cubicBezTo>
                  <a:pt x="4374768" y="2584942"/>
                  <a:pt x="4386767" y="2615421"/>
                  <a:pt x="4381054" y="2649143"/>
                </a:cubicBezTo>
                <a:cubicBezTo>
                  <a:pt x="4374575" y="2687436"/>
                  <a:pt x="4398960" y="2713723"/>
                  <a:pt x="4415154" y="2743826"/>
                </a:cubicBezTo>
                <a:cubicBezTo>
                  <a:pt x="4426202" y="2764590"/>
                  <a:pt x="4434395" y="2787259"/>
                  <a:pt x="4441254" y="2809930"/>
                </a:cubicBezTo>
                <a:cubicBezTo>
                  <a:pt x="4450207" y="2840219"/>
                  <a:pt x="4455542" y="2871462"/>
                  <a:pt x="4464304" y="2901943"/>
                </a:cubicBezTo>
                <a:cubicBezTo>
                  <a:pt x="4477448" y="2948047"/>
                  <a:pt x="4487736" y="2994722"/>
                  <a:pt x="4480497" y="3042728"/>
                </a:cubicBezTo>
                <a:cubicBezTo>
                  <a:pt x="4477259" y="3064827"/>
                  <a:pt x="4477448" y="3085403"/>
                  <a:pt x="4482212" y="3107500"/>
                </a:cubicBezTo>
                <a:cubicBezTo>
                  <a:pt x="4490023" y="3143695"/>
                  <a:pt x="4490976" y="3180844"/>
                  <a:pt x="4520122" y="3209993"/>
                </a:cubicBezTo>
                <a:cubicBezTo>
                  <a:pt x="4530410" y="3220280"/>
                  <a:pt x="4533076" y="3238758"/>
                  <a:pt x="4538410" y="3253809"/>
                </a:cubicBezTo>
                <a:cubicBezTo>
                  <a:pt x="4544699" y="3271145"/>
                  <a:pt x="4541459" y="3283908"/>
                  <a:pt x="4523170" y="3293244"/>
                </a:cubicBezTo>
                <a:cubicBezTo>
                  <a:pt x="4514979" y="3297434"/>
                  <a:pt x="4506978" y="3309437"/>
                  <a:pt x="4505643" y="3318771"/>
                </a:cubicBezTo>
                <a:cubicBezTo>
                  <a:pt x="4501643" y="3346776"/>
                  <a:pt x="4507549" y="3372495"/>
                  <a:pt x="4520504" y="3399546"/>
                </a:cubicBezTo>
                <a:cubicBezTo>
                  <a:pt x="4532697" y="3424883"/>
                  <a:pt x="4531362" y="3456508"/>
                  <a:pt x="4536124" y="3485275"/>
                </a:cubicBezTo>
                <a:cubicBezTo>
                  <a:pt x="4539554" y="3505657"/>
                  <a:pt x="4546602" y="3526042"/>
                  <a:pt x="4546602" y="3546617"/>
                </a:cubicBezTo>
                <a:cubicBezTo>
                  <a:pt x="4546602" y="3572146"/>
                  <a:pt x="4540506" y="3597482"/>
                  <a:pt x="4538221" y="3623201"/>
                </a:cubicBezTo>
                <a:cubicBezTo>
                  <a:pt x="4536316" y="3643204"/>
                  <a:pt x="4537079" y="3663589"/>
                  <a:pt x="4534792" y="3683591"/>
                </a:cubicBezTo>
                <a:cubicBezTo>
                  <a:pt x="4533076" y="3699976"/>
                  <a:pt x="4528696" y="3716168"/>
                  <a:pt x="4525077" y="3732361"/>
                </a:cubicBezTo>
                <a:cubicBezTo>
                  <a:pt x="4523742" y="3738267"/>
                  <a:pt x="4518597" y="3744173"/>
                  <a:pt x="4519359" y="3749506"/>
                </a:cubicBezTo>
                <a:cubicBezTo>
                  <a:pt x="4527552" y="3802467"/>
                  <a:pt x="4490976" y="3840569"/>
                  <a:pt x="4474782" y="3885338"/>
                </a:cubicBezTo>
                <a:cubicBezTo>
                  <a:pt x="4457636" y="3932394"/>
                  <a:pt x="4431347" y="3977925"/>
                  <a:pt x="4439157" y="4030503"/>
                </a:cubicBezTo>
                <a:cubicBezTo>
                  <a:pt x="4443919" y="4062318"/>
                  <a:pt x="4454971" y="4092989"/>
                  <a:pt x="4461639" y="4124614"/>
                </a:cubicBezTo>
                <a:cubicBezTo>
                  <a:pt x="4463924" y="4135854"/>
                  <a:pt x="4463542" y="4148427"/>
                  <a:pt x="4461256" y="4159667"/>
                </a:cubicBezTo>
                <a:cubicBezTo>
                  <a:pt x="4450777" y="4213961"/>
                  <a:pt x="4449253" y="4267493"/>
                  <a:pt x="4466400" y="4320837"/>
                </a:cubicBezTo>
                <a:cubicBezTo>
                  <a:pt x="4469259" y="4329979"/>
                  <a:pt x="4471924" y="4339695"/>
                  <a:pt x="4471924" y="4349222"/>
                </a:cubicBezTo>
                <a:cubicBezTo>
                  <a:pt x="4471924" y="4401419"/>
                  <a:pt x="4467924" y="4452665"/>
                  <a:pt x="4449253" y="4502579"/>
                </a:cubicBezTo>
                <a:cubicBezTo>
                  <a:pt x="4442967" y="4519343"/>
                  <a:pt x="4446967" y="4539728"/>
                  <a:pt x="4445443" y="4558207"/>
                </a:cubicBezTo>
                <a:cubicBezTo>
                  <a:pt x="4444111" y="4575351"/>
                  <a:pt x="4443539" y="4592878"/>
                  <a:pt x="4439157" y="4609452"/>
                </a:cubicBezTo>
                <a:cubicBezTo>
                  <a:pt x="4432681" y="4633647"/>
                  <a:pt x="4431919" y="4656126"/>
                  <a:pt x="4437633" y="4681083"/>
                </a:cubicBezTo>
                <a:cubicBezTo>
                  <a:pt x="4442967" y="4704895"/>
                  <a:pt x="4440301" y="4730614"/>
                  <a:pt x="4440491" y="4755381"/>
                </a:cubicBezTo>
                <a:cubicBezTo>
                  <a:pt x="4440681" y="4783004"/>
                  <a:pt x="4440871" y="4810627"/>
                  <a:pt x="4439919" y="4838250"/>
                </a:cubicBezTo>
                <a:cubicBezTo>
                  <a:pt x="4439539" y="4849300"/>
                  <a:pt x="4431919" y="4861873"/>
                  <a:pt x="4434967" y="4871019"/>
                </a:cubicBezTo>
                <a:cubicBezTo>
                  <a:pt x="4445254" y="4900546"/>
                  <a:pt x="4432872" y="4930075"/>
                  <a:pt x="4438395" y="4959602"/>
                </a:cubicBezTo>
                <a:cubicBezTo>
                  <a:pt x="4441254" y="4974082"/>
                  <a:pt x="4433444" y="4990465"/>
                  <a:pt x="4432681" y="5006086"/>
                </a:cubicBezTo>
                <a:cubicBezTo>
                  <a:pt x="4431347" y="5031614"/>
                  <a:pt x="4431919" y="5057141"/>
                  <a:pt x="4431537" y="5082670"/>
                </a:cubicBezTo>
                <a:cubicBezTo>
                  <a:pt x="4431347" y="5091052"/>
                  <a:pt x="4430585" y="5099245"/>
                  <a:pt x="4430202" y="5107627"/>
                </a:cubicBezTo>
                <a:cubicBezTo>
                  <a:pt x="4429823" y="5115057"/>
                  <a:pt x="4428108" y="5122867"/>
                  <a:pt x="4429440" y="5129916"/>
                </a:cubicBezTo>
                <a:cubicBezTo>
                  <a:pt x="4434205" y="5155445"/>
                  <a:pt x="4442016" y="5180591"/>
                  <a:pt x="4445063" y="5206308"/>
                </a:cubicBezTo>
                <a:cubicBezTo>
                  <a:pt x="4447729" y="5228597"/>
                  <a:pt x="4444111" y="5251650"/>
                  <a:pt x="4446015" y="5274129"/>
                </a:cubicBezTo>
                <a:cubicBezTo>
                  <a:pt x="4449253" y="5313754"/>
                  <a:pt x="4454971" y="5353379"/>
                  <a:pt x="4458589" y="5393005"/>
                </a:cubicBezTo>
                <a:cubicBezTo>
                  <a:pt x="4459351" y="5401579"/>
                  <a:pt x="4454587" y="5410531"/>
                  <a:pt x="4454207" y="5419295"/>
                </a:cubicBezTo>
                <a:cubicBezTo>
                  <a:pt x="4453255" y="5446728"/>
                  <a:pt x="4453063" y="5474161"/>
                  <a:pt x="4452493" y="5501594"/>
                </a:cubicBezTo>
                <a:cubicBezTo>
                  <a:pt x="4452301" y="5517215"/>
                  <a:pt x="4452873" y="5533027"/>
                  <a:pt x="4451160" y="5548460"/>
                </a:cubicBezTo>
                <a:cubicBezTo>
                  <a:pt x="4448873" y="5568842"/>
                  <a:pt x="4445443" y="5587321"/>
                  <a:pt x="4460304" y="5606372"/>
                </a:cubicBezTo>
                <a:cubicBezTo>
                  <a:pt x="4483354" y="5635711"/>
                  <a:pt x="4474400" y="5673050"/>
                  <a:pt x="4479734" y="5706959"/>
                </a:cubicBezTo>
                <a:cubicBezTo>
                  <a:pt x="4481069" y="5715723"/>
                  <a:pt x="4481259" y="5724678"/>
                  <a:pt x="4482782" y="5733440"/>
                </a:cubicBezTo>
                <a:cubicBezTo>
                  <a:pt x="4485641" y="5749634"/>
                  <a:pt x="4488879" y="5765635"/>
                  <a:pt x="4492119" y="5781830"/>
                </a:cubicBezTo>
                <a:cubicBezTo>
                  <a:pt x="4492690" y="5784686"/>
                  <a:pt x="4492881" y="5787924"/>
                  <a:pt x="4493834" y="5790592"/>
                </a:cubicBezTo>
                <a:cubicBezTo>
                  <a:pt x="4501833" y="5815169"/>
                  <a:pt x="4510977" y="5839361"/>
                  <a:pt x="4517455" y="5864318"/>
                </a:cubicBezTo>
                <a:cubicBezTo>
                  <a:pt x="4520695" y="5876511"/>
                  <a:pt x="4521076" y="5890037"/>
                  <a:pt x="4519359" y="5902610"/>
                </a:cubicBezTo>
                <a:cubicBezTo>
                  <a:pt x="4514407" y="5939377"/>
                  <a:pt x="4512311" y="5975764"/>
                  <a:pt x="4519551" y="6012723"/>
                </a:cubicBezTo>
                <a:cubicBezTo>
                  <a:pt x="4522408" y="6027392"/>
                  <a:pt x="4517645" y="6043776"/>
                  <a:pt x="4515931" y="6059397"/>
                </a:cubicBezTo>
                <a:cubicBezTo>
                  <a:pt x="4511360" y="6096736"/>
                  <a:pt x="4506405" y="6134075"/>
                  <a:pt x="4502025" y="6171605"/>
                </a:cubicBezTo>
                <a:cubicBezTo>
                  <a:pt x="4499358" y="6195037"/>
                  <a:pt x="4497833" y="6218660"/>
                  <a:pt x="4495167" y="6242093"/>
                </a:cubicBezTo>
                <a:cubicBezTo>
                  <a:pt x="4491927" y="6269144"/>
                  <a:pt x="4486975" y="6296005"/>
                  <a:pt x="4484306" y="6323058"/>
                </a:cubicBezTo>
                <a:cubicBezTo>
                  <a:pt x="4481259" y="6353919"/>
                  <a:pt x="4480688" y="6384972"/>
                  <a:pt x="4477448" y="6415833"/>
                </a:cubicBezTo>
                <a:cubicBezTo>
                  <a:pt x="4471162" y="6472225"/>
                  <a:pt x="4463733" y="6528424"/>
                  <a:pt x="4456683" y="6584812"/>
                </a:cubicBezTo>
                <a:cubicBezTo>
                  <a:pt x="4449825" y="6639488"/>
                  <a:pt x="4443729" y="6694164"/>
                  <a:pt x="4435157" y="6748458"/>
                </a:cubicBezTo>
                <a:cubicBezTo>
                  <a:pt x="4431537" y="6771319"/>
                  <a:pt x="4421630" y="6793035"/>
                  <a:pt x="4416106" y="6815516"/>
                </a:cubicBezTo>
                <a:lnTo>
                  <a:pt x="4406407" y="6858000"/>
                </a:lnTo>
                <a:lnTo>
                  <a:pt x="4234154" y="6858000"/>
                </a:lnTo>
                <a:lnTo>
                  <a:pt x="0" y="6858000"/>
                </a:lnTo>
                <a:lnTo>
                  <a:pt x="0" y="2"/>
                </a:lnTo>
                <a:lnTo>
                  <a:pt x="3741092" y="1"/>
                </a:lnTo>
                <a:lnTo>
                  <a:pt x="3743810" y="21486"/>
                </a:lnTo>
                <a:close/>
              </a:path>
            </a:pathLst>
          </a:custGeom>
          <a:noFill/>
          <a:effectLst/>
          <a:extLst>
            <a:ext uri="{909E8E84-426E-40DD-AFC4-6F175D3DCCD1}">
              <a14:hiddenFill xmlns:a14="http://schemas.microsoft.com/office/drawing/2010/main">
                <a:solidFill>
                  <a:srgbClr val="FFFFFF"/>
                </a:solidFill>
              </a14:hiddenFill>
            </a:ext>
          </a:extLst>
        </p:spPr>
      </p:pic>
      <p:grpSp>
        <p:nvGrpSpPr>
          <p:cNvPr id="73" name="Group 72">
            <a:extLst>
              <a:ext uri="{FF2B5EF4-FFF2-40B4-BE49-F238E27FC236}">
                <a16:creationId xmlns:a16="http://schemas.microsoft.com/office/drawing/2014/main" id="{54A1C8FD-E5B7-4BEC-A74A-A55FB8EA7C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74" name="Freeform: Shape 73">
              <a:extLst>
                <a:ext uri="{FF2B5EF4-FFF2-40B4-BE49-F238E27FC236}">
                  <a16:creationId xmlns:a16="http://schemas.microsoft.com/office/drawing/2014/main" id="{B20D202D-5E48-4B15-9AF5-71BED4FCF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68D6A069-9380-4E59-A0DA-07053EE8E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TextBox 3">
            <a:extLst>
              <a:ext uri="{FF2B5EF4-FFF2-40B4-BE49-F238E27FC236}">
                <a16:creationId xmlns:a16="http://schemas.microsoft.com/office/drawing/2014/main" id="{5E1CA553-A495-4F79-804B-79C1E025E304}"/>
              </a:ext>
            </a:extLst>
          </p:cNvPr>
          <p:cNvSpPr txBox="1"/>
          <p:nvPr/>
        </p:nvSpPr>
        <p:spPr>
          <a:xfrm>
            <a:off x="5307406" y="1671987"/>
            <a:ext cx="6140449" cy="2682000"/>
          </a:xfrm>
          <a:prstGeom prst="rect">
            <a:avLst/>
          </a:prstGeom>
        </p:spPr>
        <p:txBody>
          <a:bodyPr vert="horz" lIns="91440" tIns="45720" rIns="91440" bIns="45720" rtlCol="0">
            <a:noAutofit/>
          </a:bodyPr>
          <a:lstStyle/>
          <a:p>
            <a:pPr>
              <a:lnSpc>
                <a:spcPct val="90000"/>
              </a:lnSpc>
            </a:pPr>
            <a:r>
              <a:rPr lang="en-US" sz="2000" b="1" dirty="0" err="1">
                <a:solidFill>
                  <a:schemeClr val="bg1"/>
                </a:solidFill>
                <a:effectLst/>
              </a:rPr>
              <a:t>Formulación</a:t>
            </a:r>
            <a:r>
              <a:rPr lang="en-US" sz="2000" b="1" dirty="0">
                <a:solidFill>
                  <a:schemeClr val="bg1"/>
                </a:solidFill>
                <a:effectLst/>
              </a:rPr>
              <a:t> del </a:t>
            </a:r>
            <a:r>
              <a:rPr lang="en-US" sz="2000" b="1" dirty="0" err="1">
                <a:solidFill>
                  <a:schemeClr val="bg1"/>
                </a:solidFill>
                <a:effectLst/>
              </a:rPr>
              <a:t>problema</a:t>
            </a:r>
            <a:r>
              <a:rPr lang="en-US" sz="2000" b="1" dirty="0">
                <a:solidFill>
                  <a:schemeClr val="bg1"/>
                </a:solidFill>
                <a:effectLst/>
              </a:rPr>
              <a:t>:</a:t>
            </a:r>
            <a:endParaRPr lang="en-US" sz="2000" dirty="0">
              <a:solidFill>
                <a:schemeClr val="bg1"/>
              </a:solidFill>
              <a:effectLst/>
            </a:endParaRPr>
          </a:p>
          <a:p>
            <a:pPr marL="0" marR="0" indent="-228600">
              <a:lnSpc>
                <a:spcPct val="90000"/>
              </a:lnSpc>
              <a:spcBef>
                <a:spcPts val="0"/>
              </a:spcBef>
              <a:spcAft>
                <a:spcPts val="0"/>
              </a:spcAft>
              <a:buFont typeface="Arial" panose="020B0604020202020204" pitchFamily="34" charset="0"/>
              <a:buChar char="•"/>
            </a:pPr>
            <a:endParaRPr lang="en-US" sz="2000" dirty="0">
              <a:solidFill>
                <a:schemeClr val="bg1"/>
              </a:solidFill>
              <a:effectLst/>
            </a:endParaRPr>
          </a:p>
          <a:p>
            <a:r>
              <a:rPr lang="es-HN" dirty="0">
                <a:solidFill>
                  <a:schemeClr val="bg1"/>
                </a:solidFill>
              </a:rPr>
              <a:t>¿Qué impacto tuvo </a:t>
            </a:r>
            <a:r>
              <a:rPr lang="es-ES" dirty="0">
                <a:solidFill>
                  <a:schemeClr val="bg1"/>
                </a:solidFill>
              </a:rPr>
              <a:t>la pandemia del COVID-19 </a:t>
            </a:r>
            <a:r>
              <a:rPr lang="es-HN" dirty="0">
                <a:solidFill>
                  <a:schemeClr val="bg1"/>
                </a:solidFill>
              </a:rPr>
              <a:t>en los nuevos emprendimientos en Honduras, post-pandemia</a:t>
            </a:r>
            <a:r>
              <a:rPr lang="es-ES" dirty="0">
                <a:solidFill>
                  <a:schemeClr val="bg1"/>
                </a:solidFill>
              </a:rPr>
              <a:t>? </a:t>
            </a:r>
            <a:endParaRPr lang="en-HN" dirty="0">
              <a:solidFill>
                <a:schemeClr val="bg1"/>
              </a:solidFill>
            </a:endParaRPr>
          </a:p>
          <a:p>
            <a:pPr marL="0" marR="0" indent="-228600">
              <a:lnSpc>
                <a:spcPct val="90000"/>
              </a:lnSpc>
              <a:spcBef>
                <a:spcPts val="0"/>
              </a:spcBef>
              <a:spcAft>
                <a:spcPts val="600"/>
              </a:spcAft>
              <a:buFont typeface="Arial" panose="020B0604020202020204" pitchFamily="34" charset="0"/>
              <a:buChar char="•"/>
            </a:pPr>
            <a:endParaRPr lang="en-US" sz="2000" dirty="0">
              <a:solidFill>
                <a:schemeClr val="bg1"/>
              </a:solidFill>
              <a:effectLst/>
            </a:endParaRPr>
          </a:p>
          <a:p>
            <a:pPr marR="0">
              <a:lnSpc>
                <a:spcPct val="90000"/>
              </a:lnSpc>
              <a:spcBef>
                <a:spcPts val="0"/>
              </a:spcBef>
              <a:spcAft>
                <a:spcPts val="0"/>
              </a:spcAft>
            </a:pPr>
            <a:r>
              <a:rPr lang="en-US" sz="2000" b="1" dirty="0" err="1">
                <a:solidFill>
                  <a:schemeClr val="bg1">
                    <a:alpha val="80000"/>
                  </a:schemeClr>
                </a:solidFill>
                <a:effectLst/>
              </a:rPr>
              <a:t>Preguntas</a:t>
            </a:r>
            <a:r>
              <a:rPr lang="en-US" sz="2000" b="1" dirty="0">
                <a:solidFill>
                  <a:schemeClr val="bg1">
                    <a:alpha val="80000"/>
                  </a:schemeClr>
                </a:solidFill>
                <a:effectLst/>
              </a:rPr>
              <a:t> de investigación:</a:t>
            </a:r>
            <a:br>
              <a:rPr lang="en-US" sz="2000" b="1" dirty="0">
                <a:solidFill>
                  <a:schemeClr val="bg1">
                    <a:alpha val="80000"/>
                  </a:schemeClr>
                </a:solidFill>
                <a:effectLst/>
              </a:rPr>
            </a:br>
            <a:endParaRPr lang="en-US" sz="2000" dirty="0">
              <a:solidFill>
                <a:schemeClr val="bg1">
                  <a:alpha val="80000"/>
                </a:schemeClr>
              </a:solidFill>
              <a:effectLst/>
            </a:endParaRPr>
          </a:p>
          <a:p>
            <a:pPr lvl="0"/>
            <a:r>
              <a:rPr lang="es-HN" dirty="0">
                <a:solidFill>
                  <a:schemeClr val="bg1"/>
                </a:solidFill>
              </a:rPr>
              <a:t>¿Cuál es la relación entre el desempleo y los nuevos emprendimientos en Honduras durante la pandemia del COVID-19?</a:t>
            </a:r>
            <a:endParaRPr lang="en-HN" dirty="0">
              <a:solidFill>
                <a:schemeClr val="bg1"/>
              </a:solidFill>
            </a:endParaRPr>
          </a:p>
          <a:p>
            <a:r>
              <a:rPr lang="es-HN" dirty="0">
                <a:solidFill>
                  <a:schemeClr val="bg1"/>
                </a:solidFill>
              </a:rPr>
              <a:t> </a:t>
            </a:r>
            <a:endParaRPr lang="en-HN" dirty="0">
              <a:solidFill>
                <a:schemeClr val="bg1"/>
              </a:solidFill>
            </a:endParaRPr>
          </a:p>
          <a:p>
            <a:pPr lvl="0"/>
            <a:r>
              <a:rPr lang="es-HN" dirty="0">
                <a:solidFill>
                  <a:schemeClr val="bg1"/>
                </a:solidFill>
              </a:rPr>
              <a:t>¿Cuáles son los nuevos emprendimientos que surgieron en Honduras durante la pandemia del COVID-19?</a:t>
            </a:r>
            <a:br>
              <a:rPr lang="es-HN" dirty="0">
                <a:solidFill>
                  <a:schemeClr val="bg1"/>
                </a:solidFill>
              </a:rPr>
            </a:br>
            <a:endParaRPr lang="en-HN" dirty="0">
              <a:solidFill>
                <a:schemeClr val="bg1"/>
              </a:solidFill>
            </a:endParaRPr>
          </a:p>
          <a:p>
            <a:pPr lvl="0"/>
            <a:r>
              <a:rPr lang="es-ES" dirty="0">
                <a:solidFill>
                  <a:schemeClr val="bg1"/>
                </a:solidFill>
              </a:rPr>
              <a:t>¿Qué beneficios otorgan los nuevos emprendimientos en el sector de San Pedro Sula? </a:t>
            </a:r>
            <a:endParaRPr lang="en-HN" dirty="0">
              <a:solidFill>
                <a:schemeClr val="bg1"/>
              </a:solidFill>
            </a:endParaRPr>
          </a:p>
        </p:txBody>
      </p:sp>
      <p:grpSp>
        <p:nvGrpSpPr>
          <p:cNvPr id="9" name="Google Shape;1410;p103">
            <a:extLst>
              <a:ext uri="{FF2B5EF4-FFF2-40B4-BE49-F238E27FC236}">
                <a16:creationId xmlns:a16="http://schemas.microsoft.com/office/drawing/2014/main" id="{9EFA1551-BEAA-CB49-A64B-F98D46E99630}"/>
              </a:ext>
            </a:extLst>
          </p:cNvPr>
          <p:cNvGrpSpPr/>
          <p:nvPr/>
        </p:nvGrpSpPr>
        <p:grpSpPr>
          <a:xfrm>
            <a:off x="270311" y="4656573"/>
            <a:ext cx="1605280" cy="1657985"/>
            <a:chOff x="1836927" y="0"/>
            <a:chExt cx="2767450" cy="2766400"/>
          </a:xfrm>
        </p:grpSpPr>
        <p:cxnSp>
          <p:nvCxnSpPr>
            <p:cNvPr id="10" name="Google Shape;1411;p103">
              <a:extLst>
                <a:ext uri="{FF2B5EF4-FFF2-40B4-BE49-F238E27FC236}">
                  <a16:creationId xmlns:a16="http://schemas.microsoft.com/office/drawing/2014/main" id="{7C23EF3B-4D1D-E94A-BDD6-DB458ABB24F4}"/>
                </a:ext>
              </a:extLst>
            </p:cNvPr>
            <p:cNvCxnSpPr/>
            <p:nvPr/>
          </p:nvCxnSpPr>
          <p:spPr>
            <a:xfrm>
              <a:off x="2001577" y="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12;p103">
              <a:extLst>
                <a:ext uri="{FF2B5EF4-FFF2-40B4-BE49-F238E27FC236}">
                  <a16:creationId xmlns:a16="http://schemas.microsoft.com/office/drawing/2014/main" id="{5AF46025-7EBC-FB48-AD69-67E6E830CEF8}"/>
                </a:ext>
              </a:extLst>
            </p:cNvPr>
            <p:cNvCxnSpPr/>
            <p:nvPr/>
          </p:nvCxnSpPr>
          <p:spPr>
            <a:xfrm>
              <a:off x="2001577" y="2766400"/>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13;p103">
              <a:extLst>
                <a:ext uri="{FF2B5EF4-FFF2-40B4-BE49-F238E27FC236}">
                  <a16:creationId xmlns:a16="http://schemas.microsoft.com/office/drawing/2014/main" id="{9697FE14-8F57-7049-9AA3-9E45B6B98910}"/>
                </a:ext>
              </a:extLst>
            </p:cNvPr>
            <p:cNvCxnSpPr/>
            <p:nvPr/>
          </p:nvCxnSpPr>
          <p:spPr>
            <a:xfrm>
              <a:off x="4604377" y="152400"/>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3" name="Google Shape;1414;p103">
              <a:extLst>
                <a:ext uri="{FF2B5EF4-FFF2-40B4-BE49-F238E27FC236}">
                  <a16:creationId xmlns:a16="http://schemas.microsoft.com/office/drawing/2014/main" id="{0C7D650D-A1AD-9740-A23D-33B510A02B76}"/>
                </a:ext>
              </a:extLst>
            </p:cNvPr>
            <p:cNvCxnSpPr/>
            <p:nvPr/>
          </p:nvCxnSpPr>
          <p:spPr>
            <a:xfrm>
              <a:off x="1836927" y="152400"/>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4" name="Imagen 134" descr="Un par de personas sentadas en una mesa de madera&#10;&#10;Descripción generada automáticamente con confianza media">
            <a:extLst>
              <a:ext uri="{FF2B5EF4-FFF2-40B4-BE49-F238E27FC236}">
                <a16:creationId xmlns:a16="http://schemas.microsoft.com/office/drawing/2014/main" id="{8905D6E5-1147-A346-8454-376E80A3B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71" t="10452" b="12405"/>
          <a:stretch>
            <a:fillRect/>
          </a:stretch>
        </p:blipFill>
        <p:spPr bwMode="auto">
          <a:xfrm>
            <a:off x="421918" y="4802071"/>
            <a:ext cx="1355725" cy="1401763"/>
          </a:xfrm>
          <a:prstGeom prst="rect">
            <a:avLst/>
          </a:prstGeom>
          <a:noFill/>
          <a:extLst>
            <a:ext uri="{909E8E84-426E-40DD-AFC4-6F175D3DCCD1}">
              <a14:hiddenFill xmlns:a14="http://schemas.microsoft.com/office/drawing/2010/main">
                <a:solidFill>
                  <a:srgbClr val="FFFFFF"/>
                </a:solidFill>
              </a14:hiddenFill>
            </a:ext>
          </a:extLst>
        </p:spPr>
      </p:pic>
      <p:sp>
        <p:nvSpPr>
          <p:cNvPr id="15" name="Text Box 27">
            <a:extLst>
              <a:ext uri="{FF2B5EF4-FFF2-40B4-BE49-F238E27FC236}">
                <a16:creationId xmlns:a16="http://schemas.microsoft.com/office/drawing/2014/main" id="{7D13AF1C-5464-FE44-9DCD-11AA7FEEB61C}"/>
              </a:ext>
            </a:extLst>
          </p:cNvPr>
          <p:cNvSpPr txBox="1">
            <a:spLocks noChangeArrowheads="1"/>
          </p:cNvSpPr>
          <p:nvPr/>
        </p:nvSpPr>
        <p:spPr bwMode="auto">
          <a:xfrm>
            <a:off x="147057" y="6283679"/>
            <a:ext cx="2259013"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Gerson </a:t>
            </a:r>
            <a:r>
              <a:rPr kumimoji="0" lang="en-US" altLang="en-US" sz="1400" b="1" i="0" u="none" strike="noStrike" cap="none" normalizeH="0" baseline="0" dirty="0" err="1">
                <a:ln>
                  <a:noFill/>
                </a:ln>
                <a:solidFill>
                  <a:srgbClr val="1F4E79"/>
                </a:solidFill>
                <a:effectLst/>
                <a:latin typeface="Arial" panose="020B0604020202020204" pitchFamily="34" charset="0"/>
                <a:ea typeface="Rozha One"/>
                <a:cs typeface="Rozha One"/>
              </a:rPr>
              <a:t>Betancourth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72926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latin typeface="+mj-lt"/>
                <a:cs typeface="+mj-cs"/>
              </a:rPr>
              <a:t>1.4 </a:t>
            </a:r>
            <a:r>
              <a:rPr lang="en-US" sz="5400" dirty="0" err="1">
                <a:latin typeface="+mj-lt"/>
                <a:cs typeface="+mj-cs"/>
              </a:rPr>
              <a:t>Objetivo</a:t>
            </a:r>
            <a:br>
              <a:rPr lang="en-US" sz="5400" dirty="0">
                <a:latin typeface="+mj-lt"/>
                <a:cs typeface="+mj-cs"/>
              </a:rPr>
            </a:br>
            <a:r>
              <a:rPr lang="en-US" sz="5400" dirty="0">
                <a:latin typeface="+mj-lt"/>
                <a:cs typeface="+mj-cs"/>
              </a:rPr>
              <a:t>General</a:t>
            </a:r>
            <a:r>
              <a:rPr lang="en-US" sz="5400" b="0" dirty="0">
                <a:latin typeface="+mj-lt"/>
                <a:cs typeface="+mj-cs"/>
              </a:rPr>
              <a:t> </a:t>
            </a:r>
            <a:endParaRPr lang="en-US" sz="5400" dirty="0">
              <a:latin typeface="+mj-lt"/>
              <a:cs typeface="+mj-cs"/>
            </a:endParaRPr>
          </a:p>
        </p:txBody>
      </p:sp>
      <p:sp>
        <p:nvSpPr>
          <p:cNvPr id="6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adroTexto 2">
            <a:extLst>
              <a:ext uri="{FF2B5EF4-FFF2-40B4-BE49-F238E27FC236}">
                <a16:creationId xmlns:a16="http://schemas.microsoft.com/office/drawing/2014/main" id="{4D8A4158-CB5A-4A05-98B8-4C882E141402}"/>
              </a:ext>
            </a:extLst>
          </p:cNvPr>
          <p:cNvSpPr txBox="1"/>
          <p:nvPr/>
        </p:nvSpPr>
        <p:spPr>
          <a:xfrm>
            <a:off x="640080" y="2872899"/>
            <a:ext cx="4243589" cy="332066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lvl="0"/>
            <a:r>
              <a:rPr lang="es-HN" dirty="0"/>
              <a:t>Investigar el impacto que tuvo el desempleo a causa de la pandemia en los emprendimientos en Honduras.</a:t>
            </a:r>
            <a:endParaRPr lang="en-HN" dirty="0"/>
          </a:p>
        </p:txBody>
      </p:sp>
      <p:pic>
        <p:nvPicPr>
          <p:cNvPr id="47" name="Picture 46" descr="Gráficas financieras en una pantalla oscura">
            <a:extLst>
              <a:ext uri="{FF2B5EF4-FFF2-40B4-BE49-F238E27FC236}">
                <a16:creationId xmlns:a16="http://schemas.microsoft.com/office/drawing/2014/main" id="{7F73739E-E24D-3E42-AF94-8DD5FCC4A53C}"/>
              </a:ext>
            </a:extLst>
          </p:cNvPr>
          <p:cNvPicPr>
            <a:picLocks noChangeAspect="1"/>
          </p:cNvPicPr>
          <p:nvPr/>
        </p:nvPicPr>
        <p:blipFill rotWithShape="1">
          <a:blip r:embed="rId2"/>
          <a:srcRect l="17294" r="2001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Marcador de texto 4">
            <a:extLst>
              <a:ext uri="{FF2B5EF4-FFF2-40B4-BE49-F238E27FC236}">
                <a16:creationId xmlns:a16="http://schemas.microsoft.com/office/drawing/2014/main" id="{2974B764-E9AF-5349-A183-3920442D8210}"/>
              </a:ext>
            </a:extLst>
          </p:cNvPr>
          <p:cNvSpPr txBox="1">
            <a:spLocks noChangeArrowheads="1"/>
          </p:cNvSpPr>
          <p:nvPr/>
        </p:nvSpPr>
        <p:spPr bwMode="auto">
          <a:xfrm>
            <a:off x="716265" y="6282871"/>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8" name="Google Shape;1405;p103">
            <a:extLst>
              <a:ext uri="{FF2B5EF4-FFF2-40B4-BE49-F238E27FC236}">
                <a16:creationId xmlns:a16="http://schemas.microsoft.com/office/drawing/2014/main" id="{0C5C44C1-2A9C-8244-A901-4EFD2B8B855F}"/>
              </a:ext>
            </a:extLst>
          </p:cNvPr>
          <p:cNvGrpSpPr/>
          <p:nvPr/>
        </p:nvGrpSpPr>
        <p:grpSpPr>
          <a:xfrm>
            <a:off x="504335" y="4575791"/>
            <a:ext cx="1506220" cy="1635125"/>
            <a:chOff x="124799" y="1"/>
            <a:chExt cx="2767450" cy="2766400"/>
          </a:xfrm>
        </p:grpSpPr>
        <p:cxnSp>
          <p:nvCxnSpPr>
            <p:cNvPr id="9" name="Google Shape;1406;p103">
              <a:extLst>
                <a:ext uri="{FF2B5EF4-FFF2-40B4-BE49-F238E27FC236}">
                  <a16:creationId xmlns:a16="http://schemas.microsoft.com/office/drawing/2014/main" id="{48AF8620-EB5C-B34C-9D9F-B92FF1E77B7E}"/>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60F004AA-8372-944F-9604-087567B89E3A}"/>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3E20DE75-CA8B-3A40-91E3-605D0B9837C6}"/>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27D7575C-CAB8-6143-8664-BD49AA7D4EA6}"/>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05488523-DEFA-5447-8CF6-B16D8ECF9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548603" y="4704379"/>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21" name="Google Shape;1417;p103">
            <a:extLst>
              <a:ext uri="{FF2B5EF4-FFF2-40B4-BE49-F238E27FC236}">
                <a16:creationId xmlns:a16="http://schemas.microsoft.com/office/drawing/2014/main" id="{317DCB59-316C-D84B-B04F-61C1BF3F2069}"/>
              </a:ext>
            </a:extLst>
          </p:cNvPr>
          <p:cNvSpPr txBox="1">
            <a:spLocks noChangeArrowheads="1"/>
          </p:cNvSpPr>
          <p:nvPr/>
        </p:nvSpPr>
        <p:spPr bwMode="auto">
          <a:xfrm>
            <a:off x="397177" y="6145236"/>
            <a:ext cx="1727200" cy="40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9673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descr="Gráfico">
            <a:extLst>
              <a:ext uri="{FF2B5EF4-FFF2-40B4-BE49-F238E27FC236}">
                <a16:creationId xmlns:a16="http://schemas.microsoft.com/office/drawing/2014/main" id="{DBBDBF3C-CE41-A34F-8809-180AAF8C5C66}"/>
              </a:ext>
            </a:extLst>
          </p:cNvPr>
          <p:cNvPicPr>
            <a:picLocks noChangeAspect="1"/>
          </p:cNvPicPr>
          <p:nvPr/>
        </p:nvPicPr>
        <p:blipFill rotWithShape="1">
          <a:blip r:embed="rId2">
            <a:alphaModFix amt="35000"/>
          </a:blip>
          <a:srcRect t="3981" b="6019"/>
          <a:stretch/>
        </p:blipFill>
        <p:spPr>
          <a:xfrm>
            <a:off x="20" y="1"/>
            <a:ext cx="12191980" cy="6857999"/>
          </a:xfrm>
          <a:prstGeom prst="rect">
            <a:avLst/>
          </a:prstGeom>
        </p:spPr>
      </p:pic>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a:solidFill>
                  <a:srgbClr val="FFFFFF"/>
                </a:solidFill>
                <a:latin typeface="+mj-lt"/>
                <a:cs typeface="+mj-cs"/>
              </a:rPr>
              <a:t>1.4b </a:t>
            </a:r>
            <a:r>
              <a:rPr lang="en-US" sz="4000" dirty="0" err="1">
                <a:solidFill>
                  <a:srgbClr val="FFFFFF"/>
                </a:solidFill>
                <a:latin typeface="+mj-lt"/>
                <a:cs typeface="+mj-cs"/>
              </a:rPr>
              <a:t>Objetivos</a:t>
            </a:r>
            <a:r>
              <a:rPr lang="en-US" sz="4000" b="0" dirty="0">
                <a:solidFill>
                  <a:srgbClr val="FFFFFF"/>
                </a:solidFill>
                <a:latin typeface="+mj-lt"/>
                <a:cs typeface="+mj-cs"/>
              </a:rPr>
              <a:t> </a:t>
            </a:r>
            <a:br>
              <a:rPr lang="en-US" sz="4000" b="0" dirty="0">
                <a:solidFill>
                  <a:srgbClr val="FFFFFF"/>
                </a:solidFill>
                <a:latin typeface="+mj-lt"/>
                <a:cs typeface="+mj-cs"/>
              </a:rPr>
            </a:br>
            <a:r>
              <a:rPr lang="en-US" sz="4000" b="0" dirty="0" err="1">
                <a:solidFill>
                  <a:srgbClr val="FFFFFF"/>
                </a:solidFill>
                <a:latin typeface="+mj-lt"/>
                <a:cs typeface="+mj-cs"/>
              </a:rPr>
              <a:t>Específicos</a:t>
            </a:r>
            <a:endParaRPr lang="en-US" sz="4000" dirty="0">
              <a:solidFill>
                <a:srgbClr val="FFFFFF"/>
              </a:solidFill>
              <a:latin typeface="+mj-lt"/>
              <a:cs typeface="+mj-cs"/>
            </a:endParaRPr>
          </a:p>
        </p:txBody>
      </p:sp>
      <p:cxnSp>
        <p:nvCxnSpPr>
          <p:cNvPr id="53" name="Straight Connector 52">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4D8A4158-CB5A-4A05-98B8-4C882E141402}"/>
              </a:ext>
            </a:extLst>
          </p:cNvPr>
          <p:cNvSpPr txBox="1"/>
          <p:nvPr/>
        </p:nvSpPr>
        <p:spPr>
          <a:xfrm>
            <a:off x="5155379" y="1065862"/>
            <a:ext cx="5744685" cy="472627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lvl="0"/>
            <a:r>
              <a:rPr lang="es-HN" dirty="0"/>
              <a:t>Analizar la correlación entre el desempleo y los nuevos emprendimientos en Honduras durante la pandemia del COVID-19.</a:t>
            </a:r>
            <a:br>
              <a:rPr lang="es-HN" dirty="0"/>
            </a:br>
            <a:endParaRPr lang="en-HN" dirty="0"/>
          </a:p>
          <a:p>
            <a:pPr lvl="0"/>
            <a:r>
              <a:rPr lang="es-HN" dirty="0"/>
              <a:t>Clasificar los nuevos emprendimientos que surgieron en Honduras durante la pandemia del COVID-19.</a:t>
            </a:r>
            <a:br>
              <a:rPr lang="es-HN" dirty="0"/>
            </a:br>
            <a:endParaRPr lang="en-HN" dirty="0"/>
          </a:p>
          <a:p>
            <a:r>
              <a:rPr lang="en-US" dirty="0" err="1"/>
              <a:t>Explicar</a:t>
            </a:r>
            <a:r>
              <a:rPr lang="en-US" dirty="0"/>
              <a:t> los </a:t>
            </a:r>
            <a:r>
              <a:rPr lang="en-US" dirty="0" err="1"/>
              <a:t>beneficios</a:t>
            </a:r>
            <a:r>
              <a:rPr lang="en-US" dirty="0"/>
              <a:t> que </a:t>
            </a:r>
            <a:r>
              <a:rPr lang="en-US" dirty="0" err="1"/>
              <a:t>otorgaron</a:t>
            </a:r>
            <a:r>
              <a:rPr lang="en-US" dirty="0"/>
              <a:t> los </a:t>
            </a:r>
            <a:r>
              <a:rPr lang="en-US" dirty="0" err="1"/>
              <a:t>nuevos</a:t>
            </a:r>
            <a:r>
              <a:rPr lang="en-US" dirty="0"/>
              <a:t> </a:t>
            </a:r>
            <a:r>
              <a:rPr lang="en-US" dirty="0" err="1"/>
              <a:t>emprendimientos</a:t>
            </a:r>
            <a:r>
              <a:rPr lang="en-US" dirty="0"/>
              <a:t> </a:t>
            </a:r>
            <a:r>
              <a:rPr lang="en-US" dirty="0" err="1"/>
              <a:t>en</a:t>
            </a:r>
            <a:r>
              <a:rPr lang="en-US" dirty="0"/>
              <a:t> el sector de San Pedro Sula.</a:t>
            </a:r>
            <a:r>
              <a:rPr lang="en-HN" sz="2000" dirty="0"/>
              <a:t> </a:t>
            </a:r>
            <a:endParaRPr lang="en-US" sz="2000" dirty="0">
              <a:solidFill>
                <a:srgbClr val="FFFFFF"/>
              </a:solidFill>
            </a:endParaRPr>
          </a:p>
        </p:txBody>
      </p:sp>
      <p:sp>
        <p:nvSpPr>
          <p:cNvPr id="7" name="Marcador de texto 4">
            <a:extLst>
              <a:ext uri="{FF2B5EF4-FFF2-40B4-BE49-F238E27FC236}">
                <a16:creationId xmlns:a16="http://schemas.microsoft.com/office/drawing/2014/main" id="{F883C1A7-9791-7D4A-A7A8-F2AFAA600B18}"/>
              </a:ext>
            </a:extLst>
          </p:cNvPr>
          <p:cNvSpPr txBox="1">
            <a:spLocks noChangeArrowheads="1"/>
          </p:cNvSpPr>
          <p:nvPr/>
        </p:nvSpPr>
        <p:spPr bwMode="auto">
          <a:xfrm>
            <a:off x="10717602" y="1825883"/>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8" name="Google Shape;1405;p103">
            <a:extLst>
              <a:ext uri="{FF2B5EF4-FFF2-40B4-BE49-F238E27FC236}">
                <a16:creationId xmlns:a16="http://schemas.microsoft.com/office/drawing/2014/main" id="{D9102A43-3F3C-4F45-B31D-8B85FCC4B3BA}"/>
              </a:ext>
            </a:extLst>
          </p:cNvPr>
          <p:cNvGrpSpPr/>
          <p:nvPr/>
        </p:nvGrpSpPr>
        <p:grpSpPr>
          <a:xfrm>
            <a:off x="10505672" y="118803"/>
            <a:ext cx="1506220" cy="1635125"/>
            <a:chOff x="124799" y="1"/>
            <a:chExt cx="2767450" cy="2766400"/>
          </a:xfrm>
        </p:grpSpPr>
        <p:cxnSp>
          <p:nvCxnSpPr>
            <p:cNvPr id="9" name="Google Shape;1406;p103">
              <a:extLst>
                <a:ext uri="{FF2B5EF4-FFF2-40B4-BE49-F238E27FC236}">
                  <a16:creationId xmlns:a16="http://schemas.microsoft.com/office/drawing/2014/main" id="{FB39A74B-A74A-6343-A580-E64B4ADAEF7A}"/>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0" name="Google Shape;1407;p103">
              <a:extLst>
                <a:ext uri="{FF2B5EF4-FFF2-40B4-BE49-F238E27FC236}">
                  <a16:creationId xmlns:a16="http://schemas.microsoft.com/office/drawing/2014/main" id="{7FBD67B3-BD06-0F49-ABBB-16AE406DE374}"/>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11" name="Google Shape;1408;p103">
              <a:extLst>
                <a:ext uri="{FF2B5EF4-FFF2-40B4-BE49-F238E27FC236}">
                  <a16:creationId xmlns:a16="http://schemas.microsoft.com/office/drawing/2014/main" id="{3B3F89CE-5DFA-9B41-8CA9-14799AB6394C}"/>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12" name="Google Shape;1409;p103">
              <a:extLst>
                <a:ext uri="{FF2B5EF4-FFF2-40B4-BE49-F238E27FC236}">
                  <a16:creationId xmlns:a16="http://schemas.microsoft.com/office/drawing/2014/main" id="{AAF46424-C272-BD42-B9B7-0C35CE30E1AE}"/>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13" name="Imagen 139" descr="Una mujer con el cabello largo&#10;&#10;Descripción generada automáticamente">
            <a:extLst>
              <a:ext uri="{FF2B5EF4-FFF2-40B4-BE49-F238E27FC236}">
                <a16:creationId xmlns:a16="http://schemas.microsoft.com/office/drawing/2014/main" id="{9517BEF0-0772-C049-A399-4F0820FAD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2698"/>
          <a:stretch>
            <a:fillRect/>
          </a:stretch>
        </p:blipFill>
        <p:spPr bwMode="auto">
          <a:xfrm>
            <a:off x="10549940" y="247391"/>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417;p103">
            <a:extLst>
              <a:ext uri="{FF2B5EF4-FFF2-40B4-BE49-F238E27FC236}">
                <a16:creationId xmlns:a16="http://schemas.microsoft.com/office/drawing/2014/main" id="{AD503AF1-1B1F-634A-8D41-E9EB17697028}"/>
              </a:ext>
            </a:extLst>
          </p:cNvPr>
          <p:cNvSpPr txBox="1">
            <a:spLocks noChangeArrowheads="1"/>
          </p:cNvSpPr>
          <p:nvPr/>
        </p:nvSpPr>
        <p:spPr bwMode="auto">
          <a:xfrm>
            <a:off x="10523728" y="1774602"/>
            <a:ext cx="1727200" cy="40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4264651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7871D-CB01-47C2-B5BD-7EAC314DB7CF}"/>
              </a:ext>
            </a:extLst>
          </p:cNvPr>
          <p:cNvSpPr>
            <a:spLocks noGrp="1"/>
          </p:cNvSpPr>
          <p:nvPr>
            <p:ph type="title"/>
          </p:nvPr>
        </p:nvSpPr>
        <p:spPr>
          <a:xfrm>
            <a:off x="6417733" y="490537"/>
            <a:ext cx="5291663" cy="1628775"/>
          </a:xfrm>
        </p:spPr>
        <p:txBody>
          <a:bodyPr vert="horz" lIns="91440" tIns="45720" rIns="91440" bIns="45720" rtlCol="0" anchor="b">
            <a:normAutofit/>
          </a:bodyPr>
          <a:lstStyle/>
          <a:p>
            <a:r>
              <a:rPr lang="en-US" sz="4000" b="1">
                <a:effectLst/>
                <a:latin typeface="+mj-lt"/>
                <a:cs typeface="+mj-cs"/>
              </a:rPr>
              <a:t>1.5 JUSTIFICACIÓN</a:t>
            </a:r>
            <a:endParaRPr lang="en-US" sz="4000">
              <a:latin typeface="+mj-lt"/>
              <a:cs typeface="+mj-cs"/>
            </a:endParaRPr>
          </a:p>
        </p:txBody>
      </p:sp>
      <p:pic>
        <p:nvPicPr>
          <p:cNvPr id="7" name="Picture 6">
            <a:extLst>
              <a:ext uri="{FF2B5EF4-FFF2-40B4-BE49-F238E27FC236}">
                <a16:creationId xmlns:a16="http://schemas.microsoft.com/office/drawing/2014/main" id="{78E2C9A2-0082-801D-B4BD-BC89A95C05FC}"/>
              </a:ext>
            </a:extLst>
          </p:cNvPr>
          <p:cNvPicPr>
            <a:picLocks noChangeAspect="1"/>
          </p:cNvPicPr>
          <p:nvPr/>
        </p:nvPicPr>
        <p:blipFill rotWithShape="1">
          <a:blip r:embed="rId2"/>
          <a:srcRect l="34974" r="5677" b="-2"/>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graphicFrame>
        <p:nvGraphicFramePr>
          <p:cNvPr id="6" name="TextBox 3">
            <a:extLst>
              <a:ext uri="{FF2B5EF4-FFF2-40B4-BE49-F238E27FC236}">
                <a16:creationId xmlns:a16="http://schemas.microsoft.com/office/drawing/2014/main" id="{F4669BE3-AA6E-8545-EB82-EB737AEFD066}"/>
              </a:ext>
            </a:extLst>
          </p:cNvPr>
          <p:cNvGraphicFramePr/>
          <p:nvPr>
            <p:extLst>
              <p:ext uri="{D42A27DB-BD31-4B8C-83A1-F6EECF244321}">
                <p14:modId xmlns:p14="http://schemas.microsoft.com/office/powerpoint/2010/main" val="3282040415"/>
              </p:ext>
            </p:extLst>
          </p:nvPr>
        </p:nvGraphicFramePr>
        <p:xfrm>
          <a:off x="6182139" y="2141467"/>
          <a:ext cx="5688123" cy="43885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7" name="Marcador de texto 4">
            <a:extLst>
              <a:ext uri="{FF2B5EF4-FFF2-40B4-BE49-F238E27FC236}">
                <a16:creationId xmlns:a16="http://schemas.microsoft.com/office/drawing/2014/main" id="{8B2C99DD-A5E6-534B-8ADA-B5400DA15087}"/>
              </a:ext>
            </a:extLst>
          </p:cNvPr>
          <p:cNvSpPr txBox="1">
            <a:spLocks noChangeArrowheads="1"/>
          </p:cNvSpPr>
          <p:nvPr/>
        </p:nvSpPr>
        <p:spPr bwMode="auto">
          <a:xfrm>
            <a:off x="10813735" y="1832202"/>
            <a:ext cx="10890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45911"/>
                </a:solidFill>
                <a:effectLst/>
                <a:latin typeface="Arial" panose="020B0604020202020204" pitchFamily="34" charset="0"/>
                <a:ea typeface="Arial" panose="020B0604020202020204" pitchFamily="34" charset="0"/>
              </a:rPr>
              <a:t>22141199</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38" name="Google Shape;1405;p103">
            <a:extLst>
              <a:ext uri="{FF2B5EF4-FFF2-40B4-BE49-F238E27FC236}">
                <a16:creationId xmlns:a16="http://schemas.microsoft.com/office/drawing/2014/main" id="{EAB1413B-34C0-BC48-9AD1-C2468337C828}"/>
              </a:ext>
            </a:extLst>
          </p:cNvPr>
          <p:cNvGrpSpPr/>
          <p:nvPr/>
        </p:nvGrpSpPr>
        <p:grpSpPr>
          <a:xfrm>
            <a:off x="10591866" y="149416"/>
            <a:ext cx="1506220" cy="1635125"/>
            <a:chOff x="124799" y="1"/>
            <a:chExt cx="2767450" cy="2766400"/>
          </a:xfrm>
        </p:grpSpPr>
        <p:cxnSp>
          <p:nvCxnSpPr>
            <p:cNvPr id="39" name="Google Shape;1406;p103">
              <a:extLst>
                <a:ext uri="{FF2B5EF4-FFF2-40B4-BE49-F238E27FC236}">
                  <a16:creationId xmlns:a16="http://schemas.microsoft.com/office/drawing/2014/main" id="{701A4B63-2524-7142-A53E-120086B69531}"/>
                </a:ext>
              </a:extLst>
            </p:cNvPr>
            <p:cNvCxnSpPr/>
            <p:nvPr/>
          </p:nvCxnSpPr>
          <p:spPr>
            <a:xfrm>
              <a:off x="289449" y="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0" name="Google Shape;1407;p103">
              <a:extLst>
                <a:ext uri="{FF2B5EF4-FFF2-40B4-BE49-F238E27FC236}">
                  <a16:creationId xmlns:a16="http://schemas.microsoft.com/office/drawing/2014/main" id="{BBF03324-A6AF-6A41-B96D-F4337FFC6A02}"/>
                </a:ext>
              </a:extLst>
            </p:cNvPr>
            <p:cNvCxnSpPr/>
            <p:nvPr/>
          </p:nvCxnSpPr>
          <p:spPr>
            <a:xfrm>
              <a:off x="289449" y="2766401"/>
              <a:ext cx="2450400" cy="0"/>
            </a:xfrm>
            <a:prstGeom prst="straightConnector1">
              <a:avLst/>
            </a:prstGeom>
            <a:noFill/>
            <a:ln w="19050" cap="flat" cmpd="sng">
              <a:solidFill>
                <a:schemeClr val="accent2"/>
              </a:solidFill>
              <a:prstDash val="solid"/>
              <a:round/>
              <a:headEnd type="none" w="med" len="med"/>
              <a:tailEnd type="none" w="med" len="med"/>
            </a:ln>
          </p:spPr>
        </p:cxnSp>
        <p:cxnSp>
          <p:nvCxnSpPr>
            <p:cNvPr id="41" name="Google Shape;1408;p103">
              <a:extLst>
                <a:ext uri="{FF2B5EF4-FFF2-40B4-BE49-F238E27FC236}">
                  <a16:creationId xmlns:a16="http://schemas.microsoft.com/office/drawing/2014/main" id="{B14BB9E2-C366-2E43-8E25-290E4DB540B9}"/>
                </a:ext>
              </a:extLst>
            </p:cNvPr>
            <p:cNvCxnSpPr/>
            <p:nvPr/>
          </p:nvCxnSpPr>
          <p:spPr>
            <a:xfrm>
              <a:off x="2892249" y="152401"/>
              <a:ext cx="0" cy="2461800"/>
            </a:xfrm>
            <a:prstGeom prst="straightConnector1">
              <a:avLst/>
            </a:prstGeom>
            <a:noFill/>
            <a:ln w="19050" cap="flat" cmpd="sng">
              <a:solidFill>
                <a:schemeClr val="accent2"/>
              </a:solidFill>
              <a:prstDash val="solid"/>
              <a:round/>
              <a:headEnd type="none" w="med" len="med"/>
              <a:tailEnd type="none" w="med" len="med"/>
            </a:ln>
          </p:spPr>
        </p:cxnSp>
        <p:cxnSp>
          <p:nvCxnSpPr>
            <p:cNvPr id="42" name="Google Shape;1409;p103">
              <a:extLst>
                <a:ext uri="{FF2B5EF4-FFF2-40B4-BE49-F238E27FC236}">
                  <a16:creationId xmlns:a16="http://schemas.microsoft.com/office/drawing/2014/main" id="{993B0BB0-D9D6-0C4A-AA0F-EF6654F7736E}"/>
                </a:ext>
              </a:extLst>
            </p:cNvPr>
            <p:cNvCxnSpPr/>
            <p:nvPr/>
          </p:nvCxnSpPr>
          <p:spPr>
            <a:xfrm>
              <a:off x="124799" y="152401"/>
              <a:ext cx="0" cy="2461800"/>
            </a:xfrm>
            <a:prstGeom prst="straightConnector1">
              <a:avLst/>
            </a:prstGeom>
            <a:noFill/>
            <a:ln w="19050" cap="flat" cmpd="sng">
              <a:solidFill>
                <a:schemeClr val="accent2"/>
              </a:solidFill>
              <a:prstDash val="solid"/>
              <a:round/>
              <a:headEnd type="none" w="med" len="med"/>
              <a:tailEnd type="none" w="med" len="med"/>
            </a:ln>
          </p:spPr>
        </p:cxnSp>
      </p:grpSp>
      <p:pic>
        <p:nvPicPr>
          <p:cNvPr id="43" name="Imagen 139" descr="Una mujer con el cabello largo&#10;&#10;Descripción generada automáticamente">
            <a:extLst>
              <a:ext uri="{FF2B5EF4-FFF2-40B4-BE49-F238E27FC236}">
                <a16:creationId xmlns:a16="http://schemas.microsoft.com/office/drawing/2014/main" id="{A1C676C9-0D7B-0748-9ED1-7454787DD3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2698"/>
          <a:stretch>
            <a:fillRect/>
          </a:stretch>
        </p:blipFill>
        <p:spPr bwMode="auto">
          <a:xfrm>
            <a:off x="10647173" y="268065"/>
            <a:ext cx="1354138" cy="1377950"/>
          </a:xfrm>
          <a:prstGeom prst="rect">
            <a:avLst/>
          </a:prstGeom>
          <a:noFill/>
          <a:extLst>
            <a:ext uri="{909E8E84-426E-40DD-AFC4-6F175D3DCCD1}">
              <a14:hiddenFill xmlns:a14="http://schemas.microsoft.com/office/drawing/2010/main">
                <a:solidFill>
                  <a:srgbClr val="FFFFFF"/>
                </a:solidFill>
              </a14:hiddenFill>
            </a:ext>
          </a:extLst>
        </p:spPr>
      </p:pic>
      <p:sp>
        <p:nvSpPr>
          <p:cNvPr id="44" name="Google Shape;1417;p103">
            <a:extLst>
              <a:ext uri="{FF2B5EF4-FFF2-40B4-BE49-F238E27FC236}">
                <a16:creationId xmlns:a16="http://schemas.microsoft.com/office/drawing/2014/main" id="{013F849B-5779-274B-920A-1F23A24A04CE}"/>
              </a:ext>
            </a:extLst>
          </p:cNvPr>
          <p:cNvSpPr txBox="1">
            <a:spLocks noChangeArrowheads="1"/>
          </p:cNvSpPr>
          <p:nvPr/>
        </p:nvSpPr>
        <p:spPr bwMode="auto">
          <a:xfrm>
            <a:off x="10464800" y="1823167"/>
            <a:ext cx="1727200" cy="304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1F4E79"/>
                </a:solidFill>
                <a:effectLst/>
                <a:latin typeface="Arial" panose="020B0604020202020204" pitchFamily="34" charset="0"/>
                <a:ea typeface="Rozha One"/>
                <a:cs typeface="Rozha One"/>
              </a:rPr>
              <a:t>Astrid Rivas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29201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TotalTime>
  <Words>3410</Words>
  <Application>Microsoft Office PowerPoint</Application>
  <PresentationFormat>Widescreen</PresentationFormat>
  <Paragraphs>225</Paragraphs>
  <Slides>32</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Calibri Light</vt:lpstr>
      <vt:lpstr>Segoe UI</vt:lpstr>
      <vt:lpstr>Symbol</vt:lpstr>
      <vt:lpstr>Times New Roman</vt:lpstr>
      <vt:lpstr>Office Theme</vt:lpstr>
      <vt:lpstr>El efecto de la pandemia por COVID-19 en los emprendimientos en Honduras </vt:lpstr>
      <vt:lpstr>1.1 Introducción</vt:lpstr>
      <vt:lpstr>1.2 Antecedentes</vt:lpstr>
      <vt:lpstr>PowerPoint Presentation</vt:lpstr>
      <vt:lpstr>1.3 Definición del Problema</vt:lpstr>
      <vt:lpstr>1.3b Definición del Problema</vt:lpstr>
      <vt:lpstr>1.4 Objetivo General </vt:lpstr>
      <vt:lpstr>1.4b Objetivos  Específicos</vt:lpstr>
      <vt:lpstr>1.5 JUSTIFICACIÓN</vt:lpstr>
      <vt:lpstr> CAPÍTULO II: Marco Teórico  </vt:lpstr>
      <vt:lpstr>2.1 ANALISIS DE SITUACIÓN ACTUAL </vt:lpstr>
      <vt:lpstr>PowerPoint Presentation</vt:lpstr>
      <vt:lpstr>CAPÍTULO III Metodología </vt:lpstr>
      <vt:lpstr>3.1 Cuadro de congruencia metodológica</vt:lpstr>
      <vt:lpstr>3.2 Enfoque y alcance de la investigación </vt:lpstr>
      <vt:lpstr>3.3 Formulación de hipótesis </vt:lpstr>
      <vt:lpstr>3.4 Diseño de la investigación </vt:lpstr>
      <vt:lpstr>3.5 Selección de la muestra  </vt:lpstr>
      <vt:lpstr>3.6 Instrumentos de recolección de datos </vt:lpstr>
      <vt:lpstr>Capitulo IV Resultado y análisis  </vt:lpstr>
      <vt:lpstr>4.1 resultados y análisis del objetivo específico 1 </vt:lpstr>
      <vt:lpstr>Pregunta 1</vt:lpstr>
      <vt:lpstr>Pregunta 2</vt:lpstr>
      <vt:lpstr>Pregunta 3</vt:lpstr>
      <vt:lpstr>4.2 Resultados análisis del objetivo específico 2 </vt:lpstr>
      <vt:lpstr>PowerPoint Presentation</vt:lpstr>
      <vt:lpstr>4.3 Resultados análisis de los objetivos específicos 3 </vt:lpstr>
      <vt:lpstr>5.1 Conclusiones     El desempleo presento un incremento en los emprendimientos en Honduras evidente tanto en nuestros datos en la encuesta como los que hemos visto presencialmente. Algunos de los emprendimientos más relevantes se clasifican en tipologías tales como comida, ropa, artículos personalizados, belleza, servicio de mano técnica capacitada y ventas de aparatos electrónicos. También se visualizó un aumento del consumo interno que trae consigo importantes beneficios, entre ellos una mayor demanda de productos, menos obstáculos para los productores y más oportunidades para que estos maximicen sus ingresos. </vt:lpstr>
      <vt:lpstr>5.2 Recomendaciones </vt:lpstr>
      <vt:lpstr>5.3 Limitaciones de la Investigación  Algunas de las dificultadas que se presentaron durante la elaboración del proyecto de investigación se relacionan con la falta de datos recopilados de las encuestas realizadas, ya que algunas de ellas no fueron contestadas o no fueron realizadas por mujeres con espíritu empresarial, seguido a eso no se obtuvo el récord estadístico digital público que se esperaba, teniendo eso en cuenta se tuvo que utilizar herramientas alternas para recopilar esos datos faltantes, tampoco contamos con un listado publico actualizado de empresarios en Honduras. Las variables se tomaron con las limitaciones en redes sociales.   </vt:lpstr>
      <vt:lpstr>5.4 Futuras líneas de investigación  De la presente investigación realizada se podrían obtener varios trabajos complementarios potencialmente interesante para desarrollar, tales como:   El desarrollo de la competitividad de la micro, mediana y pequeña empresas.  Estrategia de fomento al emprendimiento de Honduras. Relación de emprendimientos innovadores internaciones en distro hondureños. </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Marcello Montes de Oca</cp:lastModifiedBy>
  <cp:revision>720</cp:revision>
  <dcterms:created xsi:type="dcterms:W3CDTF">2021-01-27T23:19:03Z</dcterms:created>
  <dcterms:modified xsi:type="dcterms:W3CDTF">2022-03-21T21:58:27Z</dcterms:modified>
</cp:coreProperties>
</file>